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662" r:id="rId3"/>
    <p:sldId id="667" r:id="rId4"/>
    <p:sldId id="664" r:id="rId5"/>
    <p:sldId id="663" r:id="rId6"/>
    <p:sldId id="668" r:id="rId7"/>
    <p:sldId id="622" r:id="rId8"/>
    <p:sldId id="670" r:id="rId9"/>
    <p:sldId id="671" r:id="rId10"/>
    <p:sldId id="640" r:id="rId11"/>
    <p:sldId id="549" r:id="rId12"/>
    <p:sldId id="620" r:id="rId13"/>
    <p:sldId id="550" r:id="rId14"/>
    <p:sldId id="548" r:id="rId15"/>
    <p:sldId id="621" r:id="rId16"/>
    <p:sldId id="630" r:id="rId17"/>
    <p:sldId id="631" r:id="rId18"/>
    <p:sldId id="624" r:id="rId19"/>
    <p:sldId id="626" r:id="rId20"/>
    <p:sldId id="653" r:id="rId21"/>
    <p:sldId id="669" r:id="rId22"/>
    <p:sldId id="562" r:id="rId23"/>
    <p:sldId id="556" r:id="rId24"/>
    <p:sldId id="558" r:id="rId25"/>
    <p:sldId id="656" r:id="rId26"/>
    <p:sldId id="566" r:id="rId27"/>
    <p:sldId id="568" r:id="rId28"/>
    <p:sldId id="657" r:id="rId29"/>
    <p:sldId id="565" r:id="rId30"/>
    <p:sldId id="66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4"/>
    <p:restoredTop sz="94660"/>
  </p:normalViewPr>
  <p:slideViewPr>
    <p:cSldViewPr snapToGrid="0" snapToObjects="1" showGuides="1">
      <p:cViewPr varScale="1">
        <p:scale>
          <a:sx n="141" d="100"/>
          <a:sy n="141" d="100"/>
        </p:scale>
        <p:origin x="224" y="4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3533-9442-5B48-A991-7B044E7B27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D4016B-A275-2E47-A31D-5CC4B7C00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254294-8DF2-2949-A353-EBAEB3DC921A}"/>
              </a:ext>
            </a:extLst>
          </p:cNvPr>
          <p:cNvSpPr>
            <a:spLocks noGrp="1"/>
          </p:cNvSpPr>
          <p:nvPr>
            <p:ph type="dt" sz="half" idx="10"/>
          </p:nvPr>
        </p:nvSpPr>
        <p:spPr/>
        <p:txBody>
          <a:bodyPr/>
          <a:lstStyle/>
          <a:p>
            <a:fld id="{5964DD72-B541-4741-91B7-A15B6BD0F566}" type="datetimeFigureOut">
              <a:rPr lang="en-US" smtClean="0"/>
              <a:t>10/26/21</a:t>
            </a:fld>
            <a:endParaRPr lang="en-US"/>
          </a:p>
        </p:txBody>
      </p:sp>
      <p:sp>
        <p:nvSpPr>
          <p:cNvPr id="5" name="Footer Placeholder 4">
            <a:extLst>
              <a:ext uri="{FF2B5EF4-FFF2-40B4-BE49-F238E27FC236}">
                <a16:creationId xmlns:a16="http://schemas.microsoft.com/office/drawing/2014/main" id="{63051DE0-D7FE-0348-9406-E1C90D7EA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EB1BE2-1F84-CB4E-AA98-DAA50A3B8F87}"/>
              </a:ext>
            </a:extLst>
          </p:cNvPr>
          <p:cNvSpPr>
            <a:spLocks noGrp="1"/>
          </p:cNvSpPr>
          <p:nvPr>
            <p:ph type="sldNum" sz="quarter" idx="12"/>
          </p:nvPr>
        </p:nvSpPr>
        <p:spPr/>
        <p:txBody>
          <a:bodyPr/>
          <a:lstStyle/>
          <a:p>
            <a:fld id="{6652618F-5C73-8F43-A088-0B66E88506CD}" type="slidenum">
              <a:rPr lang="en-US" smtClean="0"/>
              <a:t>‹#›</a:t>
            </a:fld>
            <a:endParaRPr lang="en-US"/>
          </a:p>
        </p:txBody>
      </p:sp>
    </p:spTree>
    <p:extLst>
      <p:ext uri="{BB962C8B-B14F-4D97-AF65-F5344CB8AC3E}">
        <p14:creationId xmlns:p14="http://schemas.microsoft.com/office/powerpoint/2010/main" val="316985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230B6-6B74-6C48-B281-C8A3C9D10D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250A32-DF54-C642-8AC2-31EFB276D39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35C98-8779-E043-AB48-609B9C3F91B7}"/>
              </a:ext>
            </a:extLst>
          </p:cNvPr>
          <p:cNvSpPr>
            <a:spLocks noGrp="1"/>
          </p:cNvSpPr>
          <p:nvPr>
            <p:ph type="dt" sz="half" idx="10"/>
          </p:nvPr>
        </p:nvSpPr>
        <p:spPr/>
        <p:txBody>
          <a:bodyPr/>
          <a:lstStyle/>
          <a:p>
            <a:fld id="{5964DD72-B541-4741-91B7-A15B6BD0F566}" type="datetimeFigureOut">
              <a:rPr lang="en-US" smtClean="0"/>
              <a:t>10/26/21</a:t>
            </a:fld>
            <a:endParaRPr lang="en-US"/>
          </a:p>
        </p:txBody>
      </p:sp>
      <p:sp>
        <p:nvSpPr>
          <p:cNvPr id="5" name="Footer Placeholder 4">
            <a:extLst>
              <a:ext uri="{FF2B5EF4-FFF2-40B4-BE49-F238E27FC236}">
                <a16:creationId xmlns:a16="http://schemas.microsoft.com/office/drawing/2014/main" id="{8DBF2CE0-8BFA-1E4A-8945-1C8826B8C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F0CF35-1651-3644-ACB8-FF5631C46B92}"/>
              </a:ext>
            </a:extLst>
          </p:cNvPr>
          <p:cNvSpPr>
            <a:spLocks noGrp="1"/>
          </p:cNvSpPr>
          <p:nvPr>
            <p:ph type="sldNum" sz="quarter" idx="12"/>
          </p:nvPr>
        </p:nvSpPr>
        <p:spPr/>
        <p:txBody>
          <a:bodyPr/>
          <a:lstStyle/>
          <a:p>
            <a:fld id="{6652618F-5C73-8F43-A088-0B66E88506CD}" type="slidenum">
              <a:rPr lang="en-US" smtClean="0"/>
              <a:t>‹#›</a:t>
            </a:fld>
            <a:endParaRPr lang="en-US"/>
          </a:p>
        </p:txBody>
      </p:sp>
    </p:spTree>
    <p:extLst>
      <p:ext uri="{BB962C8B-B14F-4D97-AF65-F5344CB8AC3E}">
        <p14:creationId xmlns:p14="http://schemas.microsoft.com/office/powerpoint/2010/main" val="2685842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95248F-7040-5640-9ECD-0215CE627D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7BA747-4E79-4A41-A8C0-EFEF7A56156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557F3C-D729-1548-8F7A-12C5A32CE618}"/>
              </a:ext>
            </a:extLst>
          </p:cNvPr>
          <p:cNvSpPr>
            <a:spLocks noGrp="1"/>
          </p:cNvSpPr>
          <p:nvPr>
            <p:ph type="dt" sz="half" idx="10"/>
          </p:nvPr>
        </p:nvSpPr>
        <p:spPr/>
        <p:txBody>
          <a:bodyPr/>
          <a:lstStyle/>
          <a:p>
            <a:fld id="{5964DD72-B541-4741-91B7-A15B6BD0F566}" type="datetimeFigureOut">
              <a:rPr lang="en-US" smtClean="0"/>
              <a:t>10/26/21</a:t>
            </a:fld>
            <a:endParaRPr lang="en-US"/>
          </a:p>
        </p:txBody>
      </p:sp>
      <p:sp>
        <p:nvSpPr>
          <p:cNvPr id="5" name="Footer Placeholder 4">
            <a:extLst>
              <a:ext uri="{FF2B5EF4-FFF2-40B4-BE49-F238E27FC236}">
                <a16:creationId xmlns:a16="http://schemas.microsoft.com/office/drawing/2014/main" id="{E3C5118C-1CAA-0D44-B24D-8DAF00FB86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DFDEB4-42FE-1844-86B8-AF7DE822F99C}"/>
              </a:ext>
            </a:extLst>
          </p:cNvPr>
          <p:cNvSpPr>
            <a:spLocks noGrp="1"/>
          </p:cNvSpPr>
          <p:nvPr>
            <p:ph type="sldNum" sz="quarter" idx="12"/>
          </p:nvPr>
        </p:nvSpPr>
        <p:spPr/>
        <p:txBody>
          <a:bodyPr/>
          <a:lstStyle/>
          <a:p>
            <a:fld id="{6652618F-5C73-8F43-A088-0B66E88506CD}" type="slidenum">
              <a:rPr lang="en-US" smtClean="0"/>
              <a:t>‹#›</a:t>
            </a:fld>
            <a:endParaRPr lang="en-US"/>
          </a:p>
        </p:txBody>
      </p:sp>
    </p:spTree>
    <p:extLst>
      <p:ext uri="{BB962C8B-B14F-4D97-AF65-F5344CB8AC3E}">
        <p14:creationId xmlns:p14="http://schemas.microsoft.com/office/powerpoint/2010/main" val="336249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C57F-34D6-4448-BCFA-020486A53B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97DC3C-2812-BA4D-88A7-7B91CADCE8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B3C190-AD87-4842-98C1-2BF58679BB11}"/>
              </a:ext>
            </a:extLst>
          </p:cNvPr>
          <p:cNvSpPr>
            <a:spLocks noGrp="1"/>
          </p:cNvSpPr>
          <p:nvPr>
            <p:ph type="dt" sz="half" idx="10"/>
          </p:nvPr>
        </p:nvSpPr>
        <p:spPr/>
        <p:txBody>
          <a:bodyPr/>
          <a:lstStyle/>
          <a:p>
            <a:fld id="{5964DD72-B541-4741-91B7-A15B6BD0F566}" type="datetimeFigureOut">
              <a:rPr lang="en-US" smtClean="0"/>
              <a:t>10/26/21</a:t>
            </a:fld>
            <a:endParaRPr lang="en-US"/>
          </a:p>
        </p:txBody>
      </p:sp>
      <p:sp>
        <p:nvSpPr>
          <p:cNvPr id="5" name="Footer Placeholder 4">
            <a:extLst>
              <a:ext uri="{FF2B5EF4-FFF2-40B4-BE49-F238E27FC236}">
                <a16:creationId xmlns:a16="http://schemas.microsoft.com/office/drawing/2014/main" id="{03927F03-4C5B-054E-A0E7-E78BE6D46A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56A01E-2041-EB46-9308-00DBA153B355}"/>
              </a:ext>
            </a:extLst>
          </p:cNvPr>
          <p:cNvSpPr>
            <a:spLocks noGrp="1"/>
          </p:cNvSpPr>
          <p:nvPr>
            <p:ph type="sldNum" sz="quarter" idx="12"/>
          </p:nvPr>
        </p:nvSpPr>
        <p:spPr/>
        <p:txBody>
          <a:bodyPr/>
          <a:lstStyle/>
          <a:p>
            <a:fld id="{6652618F-5C73-8F43-A088-0B66E88506CD}" type="slidenum">
              <a:rPr lang="en-US" smtClean="0"/>
              <a:t>‹#›</a:t>
            </a:fld>
            <a:endParaRPr lang="en-US"/>
          </a:p>
        </p:txBody>
      </p:sp>
    </p:spTree>
    <p:extLst>
      <p:ext uri="{BB962C8B-B14F-4D97-AF65-F5344CB8AC3E}">
        <p14:creationId xmlns:p14="http://schemas.microsoft.com/office/powerpoint/2010/main" val="2930469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5C595-F3E0-AC45-9158-58E523568B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1DCBFA-60D2-ED44-A6D7-F2E90E573E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101D35-D2B4-8B45-AC66-E9ADA433AC19}"/>
              </a:ext>
            </a:extLst>
          </p:cNvPr>
          <p:cNvSpPr>
            <a:spLocks noGrp="1"/>
          </p:cNvSpPr>
          <p:nvPr>
            <p:ph type="dt" sz="half" idx="10"/>
          </p:nvPr>
        </p:nvSpPr>
        <p:spPr/>
        <p:txBody>
          <a:bodyPr/>
          <a:lstStyle/>
          <a:p>
            <a:fld id="{5964DD72-B541-4741-91B7-A15B6BD0F566}" type="datetimeFigureOut">
              <a:rPr lang="en-US" smtClean="0"/>
              <a:t>10/26/21</a:t>
            </a:fld>
            <a:endParaRPr lang="en-US"/>
          </a:p>
        </p:txBody>
      </p:sp>
      <p:sp>
        <p:nvSpPr>
          <p:cNvPr id="5" name="Footer Placeholder 4">
            <a:extLst>
              <a:ext uri="{FF2B5EF4-FFF2-40B4-BE49-F238E27FC236}">
                <a16:creationId xmlns:a16="http://schemas.microsoft.com/office/drawing/2014/main" id="{7FDA8137-5099-C44D-B725-F27E5BAC10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46EA1F-9DE2-2748-B443-3D10803637A5}"/>
              </a:ext>
            </a:extLst>
          </p:cNvPr>
          <p:cNvSpPr>
            <a:spLocks noGrp="1"/>
          </p:cNvSpPr>
          <p:nvPr>
            <p:ph type="sldNum" sz="quarter" idx="12"/>
          </p:nvPr>
        </p:nvSpPr>
        <p:spPr/>
        <p:txBody>
          <a:bodyPr/>
          <a:lstStyle/>
          <a:p>
            <a:fld id="{6652618F-5C73-8F43-A088-0B66E88506CD}" type="slidenum">
              <a:rPr lang="en-US" smtClean="0"/>
              <a:t>‹#›</a:t>
            </a:fld>
            <a:endParaRPr lang="en-US"/>
          </a:p>
        </p:txBody>
      </p:sp>
    </p:spTree>
    <p:extLst>
      <p:ext uri="{BB962C8B-B14F-4D97-AF65-F5344CB8AC3E}">
        <p14:creationId xmlns:p14="http://schemas.microsoft.com/office/powerpoint/2010/main" val="1650231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01A73-DA10-A145-9EFD-13BA9A2355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4FFF0-F9CE-284C-890E-40194067F08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785CCC-97AD-BD46-93EF-41AEC08EDBA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39642A-A105-4F49-9621-9E1C80DB8679}"/>
              </a:ext>
            </a:extLst>
          </p:cNvPr>
          <p:cNvSpPr>
            <a:spLocks noGrp="1"/>
          </p:cNvSpPr>
          <p:nvPr>
            <p:ph type="dt" sz="half" idx="10"/>
          </p:nvPr>
        </p:nvSpPr>
        <p:spPr/>
        <p:txBody>
          <a:bodyPr/>
          <a:lstStyle/>
          <a:p>
            <a:fld id="{5964DD72-B541-4741-91B7-A15B6BD0F566}" type="datetimeFigureOut">
              <a:rPr lang="en-US" smtClean="0"/>
              <a:t>10/26/21</a:t>
            </a:fld>
            <a:endParaRPr lang="en-US"/>
          </a:p>
        </p:txBody>
      </p:sp>
      <p:sp>
        <p:nvSpPr>
          <p:cNvPr id="6" name="Footer Placeholder 5">
            <a:extLst>
              <a:ext uri="{FF2B5EF4-FFF2-40B4-BE49-F238E27FC236}">
                <a16:creationId xmlns:a16="http://schemas.microsoft.com/office/drawing/2014/main" id="{399BDB7B-9D09-444E-B918-3847DA9783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D66F99-2AAC-8F41-8B78-258D4A307FD2}"/>
              </a:ext>
            </a:extLst>
          </p:cNvPr>
          <p:cNvSpPr>
            <a:spLocks noGrp="1"/>
          </p:cNvSpPr>
          <p:nvPr>
            <p:ph type="sldNum" sz="quarter" idx="12"/>
          </p:nvPr>
        </p:nvSpPr>
        <p:spPr/>
        <p:txBody>
          <a:bodyPr/>
          <a:lstStyle/>
          <a:p>
            <a:fld id="{6652618F-5C73-8F43-A088-0B66E88506CD}" type="slidenum">
              <a:rPr lang="en-US" smtClean="0"/>
              <a:t>‹#›</a:t>
            </a:fld>
            <a:endParaRPr lang="en-US"/>
          </a:p>
        </p:txBody>
      </p:sp>
    </p:spTree>
    <p:extLst>
      <p:ext uri="{BB962C8B-B14F-4D97-AF65-F5344CB8AC3E}">
        <p14:creationId xmlns:p14="http://schemas.microsoft.com/office/powerpoint/2010/main" val="2911604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3456A-E6EA-5C4D-A2B0-9E97FEF717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5215D7-1F48-524D-8E4E-9E7C2D5D21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7B2B999-2B2D-6E4D-9463-1A3CD167DB1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BA6B6C-7659-0340-A939-8A2E6538EA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0058901-8683-6148-AD55-65681D29FF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629F01-7227-3942-B6FE-AE39948BBF82}"/>
              </a:ext>
            </a:extLst>
          </p:cNvPr>
          <p:cNvSpPr>
            <a:spLocks noGrp="1"/>
          </p:cNvSpPr>
          <p:nvPr>
            <p:ph type="dt" sz="half" idx="10"/>
          </p:nvPr>
        </p:nvSpPr>
        <p:spPr/>
        <p:txBody>
          <a:bodyPr/>
          <a:lstStyle/>
          <a:p>
            <a:fld id="{5964DD72-B541-4741-91B7-A15B6BD0F566}" type="datetimeFigureOut">
              <a:rPr lang="en-US" smtClean="0"/>
              <a:t>10/26/21</a:t>
            </a:fld>
            <a:endParaRPr lang="en-US"/>
          </a:p>
        </p:txBody>
      </p:sp>
      <p:sp>
        <p:nvSpPr>
          <p:cNvPr id="8" name="Footer Placeholder 7">
            <a:extLst>
              <a:ext uri="{FF2B5EF4-FFF2-40B4-BE49-F238E27FC236}">
                <a16:creationId xmlns:a16="http://schemas.microsoft.com/office/drawing/2014/main" id="{A8FF5CF9-4C24-CE4A-AE78-38630130CA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B015FB-AA62-4F40-A9E7-B1AAE8EE161A}"/>
              </a:ext>
            </a:extLst>
          </p:cNvPr>
          <p:cNvSpPr>
            <a:spLocks noGrp="1"/>
          </p:cNvSpPr>
          <p:nvPr>
            <p:ph type="sldNum" sz="quarter" idx="12"/>
          </p:nvPr>
        </p:nvSpPr>
        <p:spPr/>
        <p:txBody>
          <a:bodyPr/>
          <a:lstStyle/>
          <a:p>
            <a:fld id="{6652618F-5C73-8F43-A088-0B66E88506CD}" type="slidenum">
              <a:rPr lang="en-US" smtClean="0"/>
              <a:t>‹#›</a:t>
            </a:fld>
            <a:endParaRPr lang="en-US"/>
          </a:p>
        </p:txBody>
      </p:sp>
    </p:spTree>
    <p:extLst>
      <p:ext uri="{BB962C8B-B14F-4D97-AF65-F5344CB8AC3E}">
        <p14:creationId xmlns:p14="http://schemas.microsoft.com/office/powerpoint/2010/main" val="2890910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53B50-F787-2642-A51B-9A93E0C884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2A1664-6C22-CA48-A338-EF0EFB52C4F9}"/>
              </a:ext>
            </a:extLst>
          </p:cNvPr>
          <p:cNvSpPr>
            <a:spLocks noGrp="1"/>
          </p:cNvSpPr>
          <p:nvPr>
            <p:ph type="dt" sz="half" idx="10"/>
          </p:nvPr>
        </p:nvSpPr>
        <p:spPr/>
        <p:txBody>
          <a:bodyPr/>
          <a:lstStyle/>
          <a:p>
            <a:fld id="{5964DD72-B541-4741-91B7-A15B6BD0F566}" type="datetimeFigureOut">
              <a:rPr lang="en-US" smtClean="0"/>
              <a:t>10/26/21</a:t>
            </a:fld>
            <a:endParaRPr lang="en-US"/>
          </a:p>
        </p:txBody>
      </p:sp>
      <p:sp>
        <p:nvSpPr>
          <p:cNvPr id="4" name="Footer Placeholder 3">
            <a:extLst>
              <a:ext uri="{FF2B5EF4-FFF2-40B4-BE49-F238E27FC236}">
                <a16:creationId xmlns:a16="http://schemas.microsoft.com/office/drawing/2014/main" id="{4D9DDFD1-025D-7D49-A02F-5E69DDEB90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B6C744-F620-2140-A986-FD973DE6D6BB}"/>
              </a:ext>
            </a:extLst>
          </p:cNvPr>
          <p:cNvSpPr>
            <a:spLocks noGrp="1"/>
          </p:cNvSpPr>
          <p:nvPr>
            <p:ph type="sldNum" sz="quarter" idx="12"/>
          </p:nvPr>
        </p:nvSpPr>
        <p:spPr/>
        <p:txBody>
          <a:bodyPr/>
          <a:lstStyle/>
          <a:p>
            <a:fld id="{6652618F-5C73-8F43-A088-0B66E88506CD}" type="slidenum">
              <a:rPr lang="en-US" smtClean="0"/>
              <a:t>‹#›</a:t>
            </a:fld>
            <a:endParaRPr lang="en-US"/>
          </a:p>
        </p:txBody>
      </p:sp>
    </p:spTree>
    <p:extLst>
      <p:ext uri="{BB962C8B-B14F-4D97-AF65-F5344CB8AC3E}">
        <p14:creationId xmlns:p14="http://schemas.microsoft.com/office/powerpoint/2010/main" val="4256881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0BF88A-0F02-D848-AF63-66BF62D84F65}"/>
              </a:ext>
            </a:extLst>
          </p:cNvPr>
          <p:cNvSpPr>
            <a:spLocks noGrp="1"/>
          </p:cNvSpPr>
          <p:nvPr>
            <p:ph type="dt" sz="half" idx="10"/>
          </p:nvPr>
        </p:nvSpPr>
        <p:spPr/>
        <p:txBody>
          <a:bodyPr/>
          <a:lstStyle/>
          <a:p>
            <a:fld id="{5964DD72-B541-4741-91B7-A15B6BD0F566}" type="datetimeFigureOut">
              <a:rPr lang="en-US" smtClean="0"/>
              <a:t>10/26/21</a:t>
            </a:fld>
            <a:endParaRPr lang="en-US"/>
          </a:p>
        </p:txBody>
      </p:sp>
      <p:sp>
        <p:nvSpPr>
          <p:cNvPr id="3" name="Footer Placeholder 2">
            <a:extLst>
              <a:ext uri="{FF2B5EF4-FFF2-40B4-BE49-F238E27FC236}">
                <a16:creationId xmlns:a16="http://schemas.microsoft.com/office/drawing/2014/main" id="{A7C2C47E-E4F1-174A-A2A5-302367F2E8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C0E793-F06B-714A-A4D2-D0F9A43C19B2}"/>
              </a:ext>
            </a:extLst>
          </p:cNvPr>
          <p:cNvSpPr>
            <a:spLocks noGrp="1"/>
          </p:cNvSpPr>
          <p:nvPr>
            <p:ph type="sldNum" sz="quarter" idx="12"/>
          </p:nvPr>
        </p:nvSpPr>
        <p:spPr/>
        <p:txBody>
          <a:bodyPr/>
          <a:lstStyle/>
          <a:p>
            <a:fld id="{6652618F-5C73-8F43-A088-0B66E88506CD}" type="slidenum">
              <a:rPr lang="en-US" smtClean="0"/>
              <a:t>‹#›</a:t>
            </a:fld>
            <a:endParaRPr lang="en-US"/>
          </a:p>
        </p:txBody>
      </p:sp>
    </p:spTree>
    <p:extLst>
      <p:ext uri="{BB962C8B-B14F-4D97-AF65-F5344CB8AC3E}">
        <p14:creationId xmlns:p14="http://schemas.microsoft.com/office/powerpoint/2010/main" val="1562174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67818-4AEC-284E-9299-34F5C4D15C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901B1F-C49D-9A45-98A1-BBEE3E0C78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B16B84-EC0F-1F42-BAE7-E163060B7F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200D1F-2D9A-C549-80C1-688E861BD391}"/>
              </a:ext>
            </a:extLst>
          </p:cNvPr>
          <p:cNvSpPr>
            <a:spLocks noGrp="1"/>
          </p:cNvSpPr>
          <p:nvPr>
            <p:ph type="dt" sz="half" idx="10"/>
          </p:nvPr>
        </p:nvSpPr>
        <p:spPr/>
        <p:txBody>
          <a:bodyPr/>
          <a:lstStyle/>
          <a:p>
            <a:fld id="{5964DD72-B541-4741-91B7-A15B6BD0F566}" type="datetimeFigureOut">
              <a:rPr lang="en-US" smtClean="0"/>
              <a:t>10/26/21</a:t>
            </a:fld>
            <a:endParaRPr lang="en-US"/>
          </a:p>
        </p:txBody>
      </p:sp>
      <p:sp>
        <p:nvSpPr>
          <p:cNvPr id="6" name="Footer Placeholder 5">
            <a:extLst>
              <a:ext uri="{FF2B5EF4-FFF2-40B4-BE49-F238E27FC236}">
                <a16:creationId xmlns:a16="http://schemas.microsoft.com/office/drawing/2014/main" id="{558F3663-A789-A541-A297-A3FE615A02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F01673-C33A-C047-95CB-73AC05FC7A71}"/>
              </a:ext>
            </a:extLst>
          </p:cNvPr>
          <p:cNvSpPr>
            <a:spLocks noGrp="1"/>
          </p:cNvSpPr>
          <p:nvPr>
            <p:ph type="sldNum" sz="quarter" idx="12"/>
          </p:nvPr>
        </p:nvSpPr>
        <p:spPr/>
        <p:txBody>
          <a:bodyPr/>
          <a:lstStyle/>
          <a:p>
            <a:fld id="{6652618F-5C73-8F43-A088-0B66E88506CD}" type="slidenum">
              <a:rPr lang="en-US" smtClean="0"/>
              <a:t>‹#›</a:t>
            </a:fld>
            <a:endParaRPr lang="en-US"/>
          </a:p>
        </p:txBody>
      </p:sp>
    </p:spTree>
    <p:extLst>
      <p:ext uri="{BB962C8B-B14F-4D97-AF65-F5344CB8AC3E}">
        <p14:creationId xmlns:p14="http://schemas.microsoft.com/office/powerpoint/2010/main" val="293360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8F40-F185-9643-BF14-51B84C4D8C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A02240-82AD-4647-A323-EFD7E4CC1E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F143C3-B405-204A-B44E-CD82D3841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EC3746-50E7-DE4A-821D-904EA1321143}"/>
              </a:ext>
            </a:extLst>
          </p:cNvPr>
          <p:cNvSpPr>
            <a:spLocks noGrp="1"/>
          </p:cNvSpPr>
          <p:nvPr>
            <p:ph type="dt" sz="half" idx="10"/>
          </p:nvPr>
        </p:nvSpPr>
        <p:spPr/>
        <p:txBody>
          <a:bodyPr/>
          <a:lstStyle/>
          <a:p>
            <a:fld id="{5964DD72-B541-4741-91B7-A15B6BD0F566}" type="datetimeFigureOut">
              <a:rPr lang="en-US" smtClean="0"/>
              <a:t>10/26/21</a:t>
            </a:fld>
            <a:endParaRPr lang="en-US"/>
          </a:p>
        </p:txBody>
      </p:sp>
      <p:sp>
        <p:nvSpPr>
          <p:cNvPr id="6" name="Footer Placeholder 5">
            <a:extLst>
              <a:ext uri="{FF2B5EF4-FFF2-40B4-BE49-F238E27FC236}">
                <a16:creationId xmlns:a16="http://schemas.microsoft.com/office/drawing/2014/main" id="{0F6AA0E7-CF0A-DF4D-942E-4C4552CE60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A59A7C-C347-1E48-9305-D035831869B5}"/>
              </a:ext>
            </a:extLst>
          </p:cNvPr>
          <p:cNvSpPr>
            <a:spLocks noGrp="1"/>
          </p:cNvSpPr>
          <p:nvPr>
            <p:ph type="sldNum" sz="quarter" idx="12"/>
          </p:nvPr>
        </p:nvSpPr>
        <p:spPr/>
        <p:txBody>
          <a:bodyPr/>
          <a:lstStyle/>
          <a:p>
            <a:fld id="{6652618F-5C73-8F43-A088-0B66E88506CD}" type="slidenum">
              <a:rPr lang="en-US" smtClean="0"/>
              <a:t>‹#›</a:t>
            </a:fld>
            <a:endParaRPr lang="en-US"/>
          </a:p>
        </p:txBody>
      </p:sp>
    </p:spTree>
    <p:extLst>
      <p:ext uri="{BB962C8B-B14F-4D97-AF65-F5344CB8AC3E}">
        <p14:creationId xmlns:p14="http://schemas.microsoft.com/office/powerpoint/2010/main" val="1138718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198D62-B425-BA47-87AC-03EA2FBFF0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3B6CD1-1128-6242-A02B-53B0A55C3A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26030-3429-4246-AAAD-92E8C8B9AD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4DD72-B541-4741-91B7-A15B6BD0F566}" type="datetimeFigureOut">
              <a:rPr lang="en-US" smtClean="0"/>
              <a:t>10/26/21</a:t>
            </a:fld>
            <a:endParaRPr lang="en-US"/>
          </a:p>
        </p:txBody>
      </p:sp>
      <p:sp>
        <p:nvSpPr>
          <p:cNvPr id="5" name="Footer Placeholder 4">
            <a:extLst>
              <a:ext uri="{FF2B5EF4-FFF2-40B4-BE49-F238E27FC236}">
                <a16:creationId xmlns:a16="http://schemas.microsoft.com/office/drawing/2014/main" id="{72330623-8A74-2947-A037-85C4FA0F00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5DCA49-4549-C04C-B679-4938E9C043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52618F-5C73-8F43-A088-0B66E88506CD}" type="slidenum">
              <a:rPr lang="en-US" smtClean="0"/>
              <a:t>‹#›</a:t>
            </a:fld>
            <a:endParaRPr lang="en-US"/>
          </a:p>
        </p:txBody>
      </p:sp>
    </p:spTree>
    <p:extLst>
      <p:ext uri="{BB962C8B-B14F-4D97-AF65-F5344CB8AC3E}">
        <p14:creationId xmlns:p14="http://schemas.microsoft.com/office/powerpoint/2010/main" val="3939519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illumina.com/techniques/sequencing/rna-sequencing.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illumina.com/products/by-type/clinical-research-products/trusight-rna-fusion.html" TargetMode="External"/><Relationship Id="rId2" Type="http://schemas.openxmlformats.org/officeDocument/2006/relationships/hyperlink" Target="http://www.illumina.com/products/by-type/clinical-research-products/trusight-rna-pan-cancer.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bioinformatics.babraham.ac.uk/projects/fastqc/"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dx.doi.org/10.6084/m9.figshare.679993"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arxiv.org/abs/1304.5952"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ncbi.nlm.nih.gov/pubmed/21623353" TargetMode="External"/><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google.com/document/d/1GpEhvTSO126oFkWeNsRgVMwVlfxzrRN8R3EYU0441k0/edit?usp=sharing"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gilent.com/en/product/automated-electrophoresis/bioanalyzer-systems/bioanalyzer-rna-kits-reagents/bioanalyzer-rna-analysis-228256"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fCd6B5HRaZ8" TargetMode="External"/><Relationship Id="rId2" Type="http://schemas.openxmlformats.org/officeDocument/2006/relationships/hyperlink" Target="https://www.youtube.com/watch?v=jFCD8Q6qSTM&amp;vl=e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9D5E3-060B-5C4A-A702-CC42FFB6363B}"/>
              </a:ext>
            </a:extLst>
          </p:cNvPr>
          <p:cNvSpPr>
            <a:spLocks noGrp="1"/>
          </p:cNvSpPr>
          <p:nvPr>
            <p:ph type="ctrTitle"/>
          </p:nvPr>
        </p:nvSpPr>
        <p:spPr/>
        <p:txBody>
          <a:bodyPr>
            <a:normAutofit fontScale="90000"/>
          </a:bodyPr>
          <a:lstStyle/>
          <a:p>
            <a:r>
              <a:rPr lang="en-US" dirty="0"/>
              <a:t>Profiling cell-specific transcriptomes in the brain: An RNA-</a:t>
            </a:r>
            <a:r>
              <a:rPr lang="en-US" dirty="0" err="1"/>
              <a:t>seq</a:t>
            </a:r>
            <a:r>
              <a:rPr lang="en-US" dirty="0"/>
              <a:t> case study </a:t>
            </a:r>
          </a:p>
        </p:txBody>
      </p:sp>
      <p:sp>
        <p:nvSpPr>
          <p:cNvPr id="3" name="Subtitle 2">
            <a:extLst>
              <a:ext uri="{FF2B5EF4-FFF2-40B4-BE49-F238E27FC236}">
                <a16:creationId xmlns:a16="http://schemas.microsoft.com/office/drawing/2014/main" id="{1215C87B-1712-F840-859A-22F62211C4E8}"/>
              </a:ext>
            </a:extLst>
          </p:cNvPr>
          <p:cNvSpPr>
            <a:spLocks noGrp="1"/>
          </p:cNvSpPr>
          <p:nvPr>
            <p:ph type="subTitle" idx="1"/>
          </p:nvPr>
        </p:nvSpPr>
        <p:spPr/>
        <p:txBody>
          <a:bodyPr>
            <a:normAutofit lnSpcReduction="10000"/>
          </a:bodyPr>
          <a:lstStyle/>
          <a:p>
            <a:endParaRPr lang="en-US" dirty="0"/>
          </a:p>
          <a:p>
            <a:r>
              <a:rPr lang="en-US" dirty="0"/>
              <a:t>Miranda M. Darby, Ph.D.</a:t>
            </a:r>
          </a:p>
          <a:p>
            <a:r>
              <a:rPr lang="en-US" dirty="0"/>
              <a:t>BIFX 504</a:t>
            </a:r>
          </a:p>
          <a:p>
            <a:r>
              <a:rPr lang="en-US" dirty="0"/>
              <a:t>10/26/21</a:t>
            </a:r>
          </a:p>
          <a:p>
            <a:endParaRPr lang="en-US" dirty="0"/>
          </a:p>
        </p:txBody>
      </p:sp>
    </p:spTree>
    <p:extLst>
      <p:ext uri="{BB962C8B-B14F-4D97-AF65-F5344CB8AC3E}">
        <p14:creationId xmlns:p14="http://schemas.microsoft.com/office/powerpoint/2010/main" val="3673527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steps we need to consider?</a:t>
            </a:r>
          </a:p>
        </p:txBody>
      </p:sp>
      <p:sp>
        <p:nvSpPr>
          <p:cNvPr id="3" name="Content Placeholder 2"/>
          <p:cNvSpPr>
            <a:spLocks noGrp="1"/>
          </p:cNvSpPr>
          <p:nvPr>
            <p:ph idx="1"/>
          </p:nvPr>
        </p:nvSpPr>
        <p:spPr/>
        <p:txBody>
          <a:bodyPr>
            <a:normAutofit/>
          </a:bodyPr>
          <a:lstStyle/>
          <a:p>
            <a:r>
              <a:rPr lang="en-US" dirty="0">
                <a:solidFill>
                  <a:schemeClr val="bg1">
                    <a:lumMod val="75000"/>
                  </a:schemeClr>
                </a:solidFill>
              </a:rPr>
              <a:t>Sequencing platform – Assume Illumina</a:t>
            </a:r>
          </a:p>
          <a:p>
            <a:r>
              <a:rPr lang="en-US" dirty="0"/>
              <a:t>Library preparation considerations</a:t>
            </a:r>
          </a:p>
          <a:p>
            <a:pPr lvl="1"/>
            <a:r>
              <a:rPr lang="en-US" dirty="0"/>
              <a:t>Number of biological samples</a:t>
            </a:r>
          </a:p>
          <a:p>
            <a:pPr lvl="1"/>
            <a:r>
              <a:rPr lang="en-US" dirty="0"/>
              <a:t>RNA purification method</a:t>
            </a:r>
          </a:p>
          <a:p>
            <a:pPr lvl="2"/>
            <a:r>
              <a:rPr lang="en-US" dirty="0"/>
              <a:t>Targeting of specific transcripts?</a:t>
            </a:r>
          </a:p>
          <a:p>
            <a:pPr lvl="1"/>
            <a:r>
              <a:rPr lang="en-US" dirty="0"/>
              <a:t>Strand specificity of library prep</a:t>
            </a:r>
          </a:p>
          <a:p>
            <a:pPr lvl="1"/>
            <a:r>
              <a:rPr lang="en-US" dirty="0"/>
              <a:t>Paired-end versus single-end sequencing </a:t>
            </a:r>
          </a:p>
          <a:p>
            <a:pPr lvl="1"/>
            <a:r>
              <a:rPr lang="en-US" dirty="0"/>
              <a:t>Sample depth/multiplexing</a:t>
            </a:r>
          </a:p>
          <a:p>
            <a:pPr lvl="1"/>
            <a:r>
              <a:rPr lang="en-US" dirty="0"/>
              <a:t>Read length</a:t>
            </a:r>
          </a:p>
          <a:p>
            <a:endParaRPr lang="en-US" dirty="0"/>
          </a:p>
        </p:txBody>
      </p:sp>
    </p:spTree>
    <p:extLst>
      <p:ext uri="{BB962C8B-B14F-4D97-AF65-F5344CB8AC3E}">
        <p14:creationId xmlns:p14="http://schemas.microsoft.com/office/powerpoint/2010/main" val="146732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Your primary goals of your experiment should guide your experimental design and analysis.</a:t>
            </a:r>
          </a:p>
        </p:txBody>
      </p:sp>
      <p:sp>
        <p:nvSpPr>
          <p:cNvPr id="3" name="Content Placeholder 2"/>
          <p:cNvSpPr>
            <a:spLocks noGrp="1"/>
          </p:cNvSpPr>
          <p:nvPr>
            <p:ph idx="1"/>
          </p:nvPr>
        </p:nvSpPr>
        <p:spPr>
          <a:xfrm>
            <a:off x="559837" y="1936586"/>
            <a:ext cx="11215396" cy="3825685"/>
          </a:xfrm>
        </p:spPr>
        <p:txBody>
          <a:bodyPr>
            <a:normAutofit/>
          </a:bodyPr>
          <a:lstStyle/>
          <a:p>
            <a:r>
              <a:rPr lang="en-US" dirty="0"/>
              <a:t>The exact details of how you perform your experiment needs to be guided by your primary goal.</a:t>
            </a:r>
          </a:p>
          <a:p>
            <a:r>
              <a:rPr lang="en-US" dirty="0"/>
              <a:t>Unless you have all the $$, no single design can capture all of the variability.</a:t>
            </a:r>
          </a:p>
          <a:p>
            <a:r>
              <a:rPr lang="en-US" dirty="0"/>
              <a:t>Be cognizant of what you can discover using various methods and what you would be missing.</a:t>
            </a:r>
          </a:p>
          <a:p>
            <a:r>
              <a:rPr lang="en-US" dirty="0"/>
              <a:t>The ENCODE project has data standards for RNA-</a:t>
            </a:r>
            <a:r>
              <a:rPr lang="en-US" dirty="0" err="1"/>
              <a:t>Seq</a:t>
            </a:r>
            <a:r>
              <a:rPr lang="en-US" dirty="0"/>
              <a:t> and Small RNA sequencing that are an excellent resource for many projects.</a:t>
            </a:r>
          </a:p>
        </p:txBody>
      </p:sp>
    </p:spTree>
    <p:extLst>
      <p:ext uri="{BB962C8B-B14F-4D97-AF65-F5344CB8AC3E}">
        <p14:creationId xmlns:p14="http://schemas.microsoft.com/office/powerpoint/2010/main" val="331960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F65417-FD50-EB40-8BF2-971B5AC2E5C9}"/>
              </a:ext>
            </a:extLst>
          </p:cNvPr>
          <p:cNvPicPr>
            <a:picLocks noChangeAspect="1"/>
          </p:cNvPicPr>
          <p:nvPr/>
        </p:nvPicPr>
        <p:blipFill>
          <a:blip r:embed="rId2"/>
          <a:stretch>
            <a:fillRect/>
          </a:stretch>
        </p:blipFill>
        <p:spPr>
          <a:xfrm>
            <a:off x="2464781" y="169799"/>
            <a:ext cx="7262438" cy="6518402"/>
          </a:xfrm>
          <a:prstGeom prst="rect">
            <a:avLst/>
          </a:prstGeom>
        </p:spPr>
      </p:pic>
      <p:sp>
        <p:nvSpPr>
          <p:cNvPr id="10" name="TextBox 9">
            <a:extLst>
              <a:ext uri="{FF2B5EF4-FFF2-40B4-BE49-F238E27FC236}">
                <a16:creationId xmlns:a16="http://schemas.microsoft.com/office/drawing/2014/main" id="{FB714280-E80A-6B4A-9805-1FEBEA96641E}"/>
              </a:ext>
            </a:extLst>
          </p:cNvPr>
          <p:cNvSpPr txBox="1"/>
          <p:nvPr/>
        </p:nvSpPr>
        <p:spPr>
          <a:xfrm>
            <a:off x="438913" y="914400"/>
            <a:ext cx="1804416" cy="646331"/>
          </a:xfrm>
          <a:prstGeom prst="rect">
            <a:avLst/>
          </a:prstGeom>
          <a:noFill/>
          <a:ln w="12700">
            <a:solidFill>
              <a:srgbClr val="FF0000"/>
            </a:solidFill>
          </a:ln>
        </p:spPr>
        <p:txBody>
          <a:bodyPr wrap="square" rtlCol="0">
            <a:spAutoFit/>
          </a:bodyPr>
          <a:lstStyle/>
          <a:p>
            <a:pPr algn="ctr"/>
            <a:r>
              <a:rPr lang="en-US" dirty="0"/>
              <a:t>STRANDED vs UNSTRANDED</a:t>
            </a:r>
          </a:p>
        </p:txBody>
      </p:sp>
      <p:sp>
        <p:nvSpPr>
          <p:cNvPr id="11" name="TextBox 10">
            <a:extLst>
              <a:ext uri="{FF2B5EF4-FFF2-40B4-BE49-F238E27FC236}">
                <a16:creationId xmlns:a16="http://schemas.microsoft.com/office/drawing/2014/main" id="{A62187D9-D410-9243-8C76-00E92EA1D696}"/>
              </a:ext>
            </a:extLst>
          </p:cNvPr>
          <p:cNvSpPr txBox="1"/>
          <p:nvPr/>
        </p:nvSpPr>
        <p:spPr>
          <a:xfrm>
            <a:off x="10052305" y="914399"/>
            <a:ext cx="1804416" cy="646331"/>
          </a:xfrm>
          <a:prstGeom prst="rect">
            <a:avLst/>
          </a:prstGeom>
          <a:noFill/>
          <a:ln w="12700">
            <a:solidFill>
              <a:srgbClr val="FF0000"/>
            </a:solidFill>
          </a:ln>
        </p:spPr>
        <p:txBody>
          <a:bodyPr wrap="square" rtlCol="0">
            <a:spAutoFit/>
          </a:bodyPr>
          <a:lstStyle/>
          <a:p>
            <a:pPr algn="ctr"/>
            <a:r>
              <a:rPr lang="en-US" dirty="0"/>
              <a:t>STRANDED vs UNSTRANDED</a:t>
            </a:r>
          </a:p>
        </p:txBody>
      </p:sp>
      <p:sp>
        <p:nvSpPr>
          <p:cNvPr id="2" name="TextBox 1">
            <a:extLst>
              <a:ext uri="{FF2B5EF4-FFF2-40B4-BE49-F238E27FC236}">
                <a16:creationId xmlns:a16="http://schemas.microsoft.com/office/drawing/2014/main" id="{1342711F-9351-7A4A-AC46-EF7032440C67}"/>
              </a:ext>
            </a:extLst>
          </p:cNvPr>
          <p:cNvSpPr txBox="1"/>
          <p:nvPr/>
        </p:nvSpPr>
        <p:spPr>
          <a:xfrm>
            <a:off x="5084312" y="6318869"/>
            <a:ext cx="6973576" cy="369332"/>
          </a:xfrm>
          <a:prstGeom prst="rect">
            <a:avLst/>
          </a:prstGeom>
          <a:noFill/>
        </p:spPr>
        <p:txBody>
          <a:bodyPr wrap="none" rtlCol="0">
            <a:spAutoFit/>
          </a:bodyPr>
          <a:lstStyle/>
          <a:p>
            <a:r>
              <a:rPr lang="en-US" dirty="0">
                <a:hlinkClick r:id="rId3"/>
              </a:rPr>
              <a:t>https://www.illumina.com/techniques/sequencing/rna-sequencing.html</a:t>
            </a:r>
            <a:endParaRPr lang="en-US" dirty="0"/>
          </a:p>
        </p:txBody>
      </p:sp>
    </p:spTree>
    <p:extLst>
      <p:ext uri="{BB962C8B-B14F-4D97-AF65-F5344CB8AC3E}">
        <p14:creationId xmlns:p14="http://schemas.microsoft.com/office/powerpoint/2010/main" val="1230399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368" y="182880"/>
            <a:ext cx="11216640" cy="6547104"/>
          </a:xfrm>
        </p:spPr>
        <p:txBody>
          <a:bodyPr>
            <a:normAutofit fontScale="77500" lnSpcReduction="20000"/>
          </a:bodyPr>
          <a:lstStyle/>
          <a:p>
            <a:pPr marL="0" indent="0">
              <a:buNone/>
            </a:pPr>
            <a:r>
              <a:rPr lang="en-US" dirty="0"/>
              <a:t>Recommendations from Illumina September 2019:</a:t>
            </a:r>
          </a:p>
          <a:p>
            <a:r>
              <a:rPr lang="en-US" dirty="0"/>
              <a:t>Gene expression profiling experiments that are looking for a quick snapshot of highly expressed genes may only need 5–25 million reads per sample. In these cases, consider pooling multiple RNA-</a:t>
            </a:r>
            <a:r>
              <a:rPr lang="en-US" dirty="0" err="1"/>
              <a:t>Seq</a:t>
            </a:r>
            <a:r>
              <a:rPr lang="en-US" dirty="0"/>
              <a:t> samples into one lane of a sequencing run. This allows for high multiplexing of samples.</a:t>
            </a:r>
          </a:p>
          <a:p>
            <a:r>
              <a:rPr lang="en-US" dirty="0"/>
              <a:t>Experiments looking for a more global view of gene expression, and some information on alternative splicing, typically require 30–60 million reads per sample. This range encompasses most published RNA-</a:t>
            </a:r>
            <a:r>
              <a:rPr lang="en-US" dirty="0" err="1"/>
              <a:t>Seq</a:t>
            </a:r>
            <a:r>
              <a:rPr lang="en-US" dirty="0"/>
              <a:t> experiments for mRNA/whole transcriptome sequencing.</a:t>
            </a:r>
          </a:p>
          <a:p>
            <a:r>
              <a:rPr lang="en-US" dirty="0"/>
              <a:t>Experiments looking to get an in-depth view of the transcriptome, or to assemble new transcripts, may require 100–200 million reads. In these cases, consider sequencing a few samples across several high output sequencing lanes.</a:t>
            </a:r>
          </a:p>
          <a:p>
            <a:r>
              <a:rPr lang="en-US" dirty="0"/>
              <a:t>Targeted RNA expression requires fewer reads. For example, Illumina recommends 3 million reads per sample for </a:t>
            </a:r>
            <a:r>
              <a:rPr lang="en-US" dirty="0">
                <a:hlinkClick r:id="rId2"/>
              </a:rPr>
              <a:t>TruSight RNA Pan Cancer</a:t>
            </a:r>
            <a:r>
              <a:rPr lang="en-US" dirty="0"/>
              <a:t> and </a:t>
            </a:r>
            <a:r>
              <a:rPr lang="en-US" dirty="0">
                <a:hlinkClick r:id="rId3"/>
              </a:rPr>
              <a:t>TruSight RNA Fusion Panel</a:t>
            </a:r>
            <a:r>
              <a:rPr lang="en-US" dirty="0"/>
              <a:t>, which are compatible with high </a:t>
            </a:r>
            <a:r>
              <a:rPr lang="en-US" dirty="0" err="1"/>
              <a:t>plexity</a:t>
            </a:r>
            <a:r>
              <a:rPr lang="en-US" dirty="0"/>
              <a:t> pooling of samples.</a:t>
            </a:r>
          </a:p>
          <a:p>
            <a:r>
              <a:rPr lang="en-US" dirty="0"/>
              <a:t>miRNA-</a:t>
            </a:r>
            <a:r>
              <a:rPr lang="en-US" dirty="0" err="1"/>
              <a:t>Seq</a:t>
            </a:r>
            <a:r>
              <a:rPr lang="en-US" dirty="0"/>
              <a:t> or Small RNA Analysis experiments may require even fewer reads than whole transcriptome sequencing. This requirement varies significantly depending on the tissue type being sequenced. Illumina strongly recommends using the primary literature to determine how many reads are needed, with most applications ranging from 1–5 million reads per sample.</a:t>
            </a:r>
          </a:p>
          <a:p>
            <a:pPr marL="0" indent="0">
              <a:buNone/>
            </a:pPr>
            <a:endParaRPr lang="en-US" dirty="0"/>
          </a:p>
          <a:p>
            <a:pPr marL="0" indent="0">
              <a:buNone/>
            </a:pPr>
            <a:r>
              <a:rPr lang="en-US" dirty="0"/>
              <a:t>This is based on logic:</a:t>
            </a:r>
          </a:p>
          <a:p>
            <a:r>
              <a:rPr lang="en-US" dirty="0"/>
              <a:t>Single-end sequencing is best for detecting rare transcripts</a:t>
            </a:r>
          </a:p>
          <a:p>
            <a:r>
              <a:rPr lang="en-US" dirty="0"/>
              <a:t>Paired-end sequencing is best for studying transcript isoforms</a:t>
            </a:r>
          </a:p>
          <a:p>
            <a:endParaRPr lang="en-US" dirty="0"/>
          </a:p>
        </p:txBody>
      </p:sp>
    </p:spTree>
    <p:extLst>
      <p:ext uri="{BB962C8B-B14F-4D97-AF65-F5344CB8AC3E}">
        <p14:creationId xmlns:p14="http://schemas.microsoft.com/office/powerpoint/2010/main" val="2788096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a:t>
            </a:r>
            <a:r>
              <a:rPr lang="en-US" dirty="0" err="1"/>
              <a:t>RNAseq</a:t>
            </a:r>
            <a:r>
              <a:rPr lang="en-US" dirty="0"/>
              <a:t> for differential expression</a:t>
            </a:r>
          </a:p>
        </p:txBody>
      </p:sp>
      <p:sp>
        <p:nvSpPr>
          <p:cNvPr id="3" name="Content Placeholder 2"/>
          <p:cNvSpPr>
            <a:spLocks noGrp="1"/>
          </p:cNvSpPr>
          <p:nvPr>
            <p:ph idx="1"/>
          </p:nvPr>
        </p:nvSpPr>
        <p:spPr/>
        <p:txBody>
          <a:bodyPr>
            <a:normAutofit/>
          </a:bodyPr>
          <a:lstStyle/>
          <a:p>
            <a:pPr marL="0" indent="0">
              <a:buNone/>
            </a:pPr>
            <a:r>
              <a:rPr lang="en-US" dirty="0"/>
              <a:t>Differential expression of what? </a:t>
            </a:r>
          </a:p>
          <a:p>
            <a:endParaRPr lang="en-US" dirty="0"/>
          </a:p>
          <a:p>
            <a:r>
              <a:rPr lang="en-US" dirty="0"/>
              <a:t>Differential expression at the level of “genes”, exons, or transcripts</a:t>
            </a:r>
          </a:p>
          <a:p>
            <a:r>
              <a:rPr lang="en-US" dirty="0"/>
              <a:t>Allele specific expression</a:t>
            </a:r>
          </a:p>
          <a:p>
            <a:r>
              <a:rPr lang="en-US" dirty="0"/>
              <a:t>Quantification of alternative transcripts</a:t>
            </a:r>
          </a:p>
          <a:p>
            <a:pPr>
              <a:buNone/>
            </a:pPr>
            <a:endParaRPr lang="en-US" dirty="0"/>
          </a:p>
        </p:txBody>
      </p:sp>
    </p:spTree>
    <p:extLst>
      <p:ext uri="{BB962C8B-B14F-4D97-AF65-F5344CB8AC3E}">
        <p14:creationId xmlns:p14="http://schemas.microsoft.com/office/powerpoint/2010/main" val="716055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54CC-31FE-C548-A4BE-76A43F2CB978}"/>
              </a:ext>
            </a:extLst>
          </p:cNvPr>
          <p:cNvSpPr>
            <a:spLocks noGrp="1"/>
          </p:cNvSpPr>
          <p:nvPr>
            <p:ph type="title"/>
          </p:nvPr>
        </p:nvSpPr>
        <p:spPr>
          <a:xfrm>
            <a:off x="838200" y="231013"/>
            <a:ext cx="10515600" cy="378587"/>
          </a:xfrm>
        </p:spPr>
        <p:txBody>
          <a:bodyPr>
            <a:normAutofit fontScale="90000"/>
          </a:bodyPr>
          <a:lstStyle/>
          <a:p>
            <a:r>
              <a:rPr lang="en-US" dirty="0"/>
              <a:t>Illumina mRNA sequencing kits, September 2019</a:t>
            </a:r>
          </a:p>
        </p:txBody>
      </p:sp>
      <p:pic>
        <p:nvPicPr>
          <p:cNvPr id="5" name="Content Placeholder 4">
            <a:extLst>
              <a:ext uri="{FF2B5EF4-FFF2-40B4-BE49-F238E27FC236}">
                <a16:creationId xmlns:a16="http://schemas.microsoft.com/office/drawing/2014/main" id="{C48C098B-696D-EE45-9B93-5B68D34778DF}"/>
              </a:ext>
            </a:extLst>
          </p:cNvPr>
          <p:cNvPicPr>
            <a:picLocks noGrp="1" noChangeAspect="1"/>
          </p:cNvPicPr>
          <p:nvPr>
            <p:ph idx="1"/>
          </p:nvPr>
        </p:nvPicPr>
        <p:blipFill>
          <a:blip r:embed="rId2"/>
          <a:stretch>
            <a:fillRect/>
          </a:stretch>
        </p:blipFill>
        <p:spPr>
          <a:xfrm>
            <a:off x="1325468" y="743712"/>
            <a:ext cx="9220611" cy="5870562"/>
          </a:xfrm>
        </p:spPr>
      </p:pic>
    </p:spTree>
    <p:extLst>
      <p:ext uri="{BB962C8B-B14F-4D97-AF65-F5344CB8AC3E}">
        <p14:creationId xmlns:p14="http://schemas.microsoft.com/office/powerpoint/2010/main" val="1465510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54CC-31FE-C548-A4BE-76A43F2CB978}"/>
              </a:ext>
            </a:extLst>
          </p:cNvPr>
          <p:cNvSpPr>
            <a:spLocks noGrp="1"/>
          </p:cNvSpPr>
          <p:nvPr>
            <p:ph type="title"/>
          </p:nvPr>
        </p:nvSpPr>
        <p:spPr>
          <a:xfrm>
            <a:off x="838200" y="231013"/>
            <a:ext cx="10515600" cy="378587"/>
          </a:xfrm>
        </p:spPr>
        <p:txBody>
          <a:bodyPr>
            <a:normAutofit fontScale="90000"/>
          </a:bodyPr>
          <a:lstStyle/>
          <a:p>
            <a:r>
              <a:rPr lang="en-US" dirty="0"/>
              <a:t>Illumina mRNA sequencing kits, September 2019</a:t>
            </a:r>
          </a:p>
        </p:txBody>
      </p:sp>
      <p:pic>
        <p:nvPicPr>
          <p:cNvPr id="5" name="Content Placeholder 4">
            <a:extLst>
              <a:ext uri="{FF2B5EF4-FFF2-40B4-BE49-F238E27FC236}">
                <a16:creationId xmlns:a16="http://schemas.microsoft.com/office/drawing/2014/main" id="{C48C098B-696D-EE45-9B93-5B68D34778DF}"/>
              </a:ext>
            </a:extLst>
          </p:cNvPr>
          <p:cNvPicPr>
            <a:picLocks noGrp="1" noChangeAspect="1"/>
          </p:cNvPicPr>
          <p:nvPr>
            <p:ph idx="1"/>
          </p:nvPr>
        </p:nvPicPr>
        <p:blipFill>
          <a:blip r:embed="rId2"/>
          <a:stretch>
            <a:fillRect/>
          </a:stretch>
        </p:blipFill>
        <p:spPr>
          <a:xfrm>
            <a:off x="1325468" y="743712"/>
            <a:ext cx="9220611" cy="5870562"/>
          </a:xfrm>
        </p:spPr>
      </p:pic>
      <p:sp>
        <p:nvSpPr>
          <p:cNvPr id="3" name="Rectangle 2">
            <a:extLst>
              <a:ext uri="{FF2B5EF4-FFF2-40B4-BE49-F238E27FC236}">
                <a16:creationId xmlns:a16="http://schemas.microsoft.com/office/drawing/2014/main" id="{0F5CD506-AFF0-B44D-9FA6-9AAB054316F9}"/>
              </a:ext>
            </a:extLst>
          </p:cNvPr>
          <p:cNvSpPr/>
          <p:nvPr/>
        </p:nvSpPr>
        <p:spPr>
          <a:xfrm>
            <a:off x="2170176" y="743712"/>
            <a:ext cx="1840992" cy="587056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839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D14444-6411-FE4B-8815-CF9ED9A77F7A}"/>
              </a:ext>
            </a:extLst>
          </p:cNvPr>
          <p:cNvPicPr>
            <a:picLocks noGrp="1" noChangeAspect="1"/>
          </p:cNvPicPr>
          <p:nvPr>
            <p:ph idx="1"/>
          </p:nvPr>
        </p:nvPicPr>
        <p:blipFill>
          <a:blip r:embed="rId2"/>
          <a:stretch>
            <a:fillRect/>
          </a:stretch>
        </p:blipFill>
        <p:spPr>
          <a:xfrm>
            <a:off x="6264671" y="121920"/>
            <a:ext cx="5369546" cy="6583680"/>
          </a:xfrm>
        </p:spPr>
      </p:pic>
      <p:sp>
        <p:nvSpPr>
          <p:cNvPr id="6" name="TextBox 5">
            <a:extLst>
              <a:ext uri="{FF2B5EF4-FFF2-40B4-BE49-F238E27FC236}">
                <a16:creationId xmlns:a16="http://schemas.microsoft.com/office/drawing/2014/main" id="{2894AC5A-5B92-4348-85E5-931A501C124E}"/>
              </a:ext>
            </a:extLst>
          </p:cNvPr>
          <p:cNvSpPr txBox="1"/>
          <p:nvPr/>
        </p:nvSpPr>
        <p:spPr>
          <a:xfrm>
            <a:off x="743712" y="1231392"/>
            <a:ext cx="4791456" cy="5170646"/>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Isolate RNA – i.e. oligo dT beads</a:t>
            </a:r>
          </a:p>
          <a:p>
            <a:pPr marL="285750" indent="-285750">
              <a:spcAft>
                <a:spcPts val="600"/>
              </a:spcAft>
              <a:buFont typeface="Arial" panose="020B0604020202020204" pitchFamily="34" charset="0"/>
              <a:buChar char="•"/>
            </a:pPr>
            <a:r>
              <a:rPr lang="en-US" dirty="0"/>
              <a:t>Fragment it to pieces </a:t>
            </a:r>
          </a:p>
          <a:p>
            <a:pPr marL="285750" indent="-285750">
              <a:spcAft>
                <a:spcPts val="600"/>
              </a:spcAft>
              <a:buFont typeface="Arial" panose="020B0604020202020204" pitchFamily="34" charset="0"/>
              <a:buChar char="•"/>
            </a:pPr>
            <a:r>
              <a:rPr lang="en-US" dirty="0"/>
              <a:t>Anneal random primers </a:t>
            </a:r>
          </a:p>
          <a:p>
            <a:pPr marL="285750" indent="-285750">
              <a:spcAft>
                <a:spcPts val="600"/>
              </a:spcAft>
              <a:buFont typeface="Arial" panose="020B0604020202020204" pitchFamily="34" charset="0"/>
              <a:buChar char="•"/>
            </a:pPr>
            <a:r>
              <a:rPr lang="en-US" dirty="0"/>
              <a:t>Elongate to form first strand cDNA</a:t>
            </a:r>
          </a:p>
          <a:p>
            <a:pPr marL="285750" indent="-285750">
              <a:spcAft>
                <a:spcPts val="600"/>
              </a:spcAft>
              <a:buFont typeface="Arial" panose="020B0604020202020204" pitchFamily="34" charset="0"/>
              <a:buChar char="•"/>
            </a:pPr>
            <a:r>
              <a:rPr lang="en-US" dirty="0"/>
              <a:t>Add UTP and a ”promiscuous” enzyme to synthesize second strand cDNA</a:t>
            </a:r>
          </a:p>
          <a:p>
            <a:pPr marL="285750" indent="-285750">
              <a:spcAft>
                <a:spcPts val="600"/>
              </a:spcAft>
              <a:buFont typeface="Arial" panose="020B0604020202020204" pitchFamily="34" charset="0"/>
              <a:buChar char="•"/>
            </a:pPr>
            <a:r>
              <a:rPr lang="en-US" dirty="0"/>
              <a:t>Get rid of enzymes, free primers, etc.</a:t>
            </a:r>
          </a:p>
          <a:p>
            <a:pPr marL="285750" indent="-285750">
              <a:spcAft>
                <a:spcPts val="600"/>
              </a:spcAft>
              <a:buFont typeface="Arial" panose="020B0604020202020204" pitchFamily="34" charset="0"/>
              <a:buChar char="•"/>
            </a:pPr>
            <a:r>
              <a:rPr lang="en-US" dirty="0"/>
              <a:t>Ligate adapters on to double-stranded cDNA</a:t>
            </a:r>
          </a:p>
          <a:p>
            <a:pPr marL="285750" indent="-285750">
              <a:spcAft>
                <a:spcPts val="600"/>
              </a:spcAft>
              <a:buFont typeface="Arial" panose="020B0604020202020204" pitchFamily="34" charset="0"/>
              <a:buChar char="•"/>
            </a:pPr>
            <a:r>
              <a:rPr lang="en-US" dirty="0"/>
              <a:t>USER enzyme digests strands with UTP</a:t>
            </a:r>
          </a:p>
          <a:p>
            <a:pPr marL="285750" indent="-285750">
              <a:spcAft>
                <a:spcPts val="600"/>
              </a:spcAft>
              <a:buFont typeface="Arial" panose="020B0604020202020204" pitchFamily="34" charset="0"/>
              <a:buChar char="•"/>
            </a:pPr>
            <a:r>
              <a:rPr lang="en-US" dirty="0"/>
              <a:t>Amplify library using primers that anneal to adapters</a:t>
            </a:r>
          </a:p>
          <a:p>
            <a:pPr marL="285750" indent="-285750">
              <a:spcAft>
                <a:spcPts val="600"/>
              </a:spcAft>
              <a:buFont typeface="Arial" panose="020B0604020202020204" pitchFamily="34" charset="0"/>
              <a:buChar char="•"/>
            </a:pPr>
            <a:r>
              <a:rPr lang="en-US" dirty="0"/>
              <a:t>Can add barcode sequences to PCR products</a:t>
            </a:r>
          </a:p>
          <a:p>
            <a:pPr marL="285750" indent="-285750">
              <a:spcAft>
                <a:spcPts val="600"/>
              </a:spcAft>
              <a:buFont typeface="Arial" panose="020B0604020202020204" pitchFamily="34" charset="0"/>
              <a:buChar char="•"/>
            </a:pPr>
            <a:endParaRPr lang="en-US" dirty="0"/>
          </a:p>
          <a:p>
            <a:pPr>
              <a:spcAft>
                <a:spcPts val="600"/>
              </a:spcAft>
            </a:pPr>
            <a:endParaRPr lang="en-US" dirty="0"/>
          </a:p>
          <a:p>
            <a:pPr marL="285750" indent="-285750">
              <a:spcAft>
                <a:spcPts val="600"/>
              </a:spcAft>
              <a:buFont typeface="Arial" panose="020B0604020202020204" pitchFamily="34" charset="0"/>
              <a:buChar char="•"/>
            </a:pPr>
            <a:endParaRPr lang="en-US" dirty="0"/>
          </a:p>
        </p:txBody>
      </p:sp>
      <p:sp>
        <p:nvSpPr>
          <p:cNvPr id="8" name="Title 1">
            <a:extLst>
              <a:ext uri="{FF2B5EF4-FFF2-40B4-BE49-F238E27FC236}">
                <a16:creationId xmlns:a16="http://schemas.microsoft.com/office/drawing/2014/main" id="{3A7E3735-E111-E04A-8E06-5B683CC38502}"/>
              </a:ext>
            </a:extLst>
          </p:cNvPr>
          <p:cNvSpPr txBox="1">
            <a:spLocks/>
          </p:cNvSpPr>
          <p:nvPr/>
        </p:nvSpPr>
        <p:spPr>
          <a:xfrm>
            <a:off x="435864" y="474853"/>
            <a:ext cx="10515600" cy="1835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Strand-specific </a:t>
            </a:r>
            <a:r>
              <a:rPr lang="en-US" sz="3200" dirty="0" err="1"/>
              <a:t>RNAseq</a:t>
            </a:r>
            <a:r>
              <a:rPr lang="en-US" sz="3200" dirty="0"/>
              <a:t> Library Prep</a:t>
            </a:r>
          </a:p>
        </p:txBody>
      </p:sp>
    </p:spTree>
    <p:extLst>
      <p:ext uri="{BB962C8B-B14F-4D97-AF65-F5344CB8AC3E}">
        <p14:creationId xmlns:p14="http://schemas.microsoft.com/office/powerpoint/2010/main" val="112382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3387"/>
          </a:xfrm>
        </p:spPr>
        <p:txBody>
          <a:bodyPr>
            <a:normAutofit fontScale="90000"/>
          </a:bodyPr>
          <a:lstStyle/>
          <a:p>
            <a:r>
              <a:rPr lang="en-US" dirty="0"/>
              <a:t>Quality control</a:t>
            </a:r>
          </a:p>
        </p:txBody>
      </p:sp>
      <p:sp>
        <p:nvSpPr>
          <p:cNvPr id="3" name="Content Placeholder 2"/>
          <p:cNvSpPr>
            <a:spLocks noGrp="1"/>
          </p:cNvSpPr>
          <p:nvPr>
            <p:ph idx="1"/>
          </p:nvPr>
        </p:nvSpPr>
        <p:spPr>
          <a:xfrm>
            <a:off x="559837" y="1419390"/>
            <a:ext cx="11215396" cy="4342881"/>
          </a:xfrm>
        </p:spPr>
        <p:txBody>
          <a:bodyPr>
            <a:normAutofit/>
          </a:bodyPr>
          <a:lstStyle/>
          <a:p>
            <a:pPr lvl="1"/>
            <a:r>
              <a:rPr lang="en-US" dirty="0"/>
              <a:t>RNA quality</a:t>
            </a:r>
          </a:p>
          <a:p>
            <a:pPr lvl="2"/>
            <a:r>
              <a:rPr lang="en-US" dirty="0"/>
              <a:t>RNA Integrity Number</a:t>
            </a:r>
          </a:p>
          <a:p>
            <a:pPr lvl="2"/>
            <a:r>
              <a:rPr lang="en-US" dirty="0"/>
              <a:t>Bioanalyzer Profile</a:t>
            </a:r>
          </a:p>
          <a:p>
            <a:pPr lvl="1"/>
            <a:r>
              <a:rPr lang="en-US" dirty="0"/>
              <a:t>Quality of library prep</a:t>
            </a:r>
          </a:p>
          <a:p>
            <a:pPr lvl="2"/>
            <a:r>
              <a:rPr lang="en-US" dirty="0"/>
              <a:t>Are there PCR duplicates?</a:t>
            </a:r>
          </a:p>
          <a:p>
            <a:pPr lvl="2"/>
            <a:r>
              <a:rPr lang="en-US" dirty="0"/>
              <a:t>Is there rRNA?</a:t>
            </a:r>
          </a:p>
          <a:p>
            <a:pPr lvl="1"/>
            <a:r>
              <a:rPr lang="en-US" dirty="0"/>
              <a:t>Sequencing reads</a:t>
            </a:r>
          </a:p>
          <a:p>
            <a:pPr lvl="2"/>
            <a:r>
              <a:rPr lang="en-US" dirty="0"/>
              <a:t>PHRED scores</a:t>
            </a:r>
          </a:p>
          <a:p>
            <a:pPr lvl="2"/>
            <a:r>
              <a:rPr lang="en-US" dirty="0"/>
              <a:t>Percent mapped</a:t>
            </a:r>
          </a:p>
        </p:txBody>
      </p:sp>
      <p:pic>
        <p:nvPicPr>
          <p:cNvPr id="5" name="Picture 4">
            <a:extLst>
              <a:ext uri="{FF2B5EF4-FFF2-40B4-BE49-F238E27FC236}">
                <a16:creationId xmlns:a16="http://schemas.microsoft.com/office/drawing/2014/main" id="{2DEEAD51-DB00-974A-97F4-BD99FDEA747D}"/>
              </a:ext>
            </a:extLst>
          </p:cNvPr>
          <p:cNvPicPr>
            <a:picLocks noChangeAspect="1"/>
          </p:cNvPicPr>
          <p:nvPr/>
        </p:nvPicPr>
        <p:blipFill>
          <a:blip r:embed="rId2"/>
          <a:stretch>
            <a:fillRect/>
          </a:stretch>
        </p:blipFill>
        <p:spPr>
          <a:xfrm>
            <a:off x="5382260" y="365124"/>
            <a:ext cx="6196274" cy="6316091"/>
          </a:xfrm>
          <a:prstGeom prst="rect">
            <a:avLst/>
          </a:prstGeom>
        </p:spPr>
      </p:pic>
    </p:spTree>
    <p:extLst>
      <p:ext uri="{BB962C8B-B14F-4D97-AF65-F5344CB8AC3E}">
        <p14:creationId xmlns:p14="http://schemas.microsoft.com/office/powerpoint/2010/main" val="3174547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3387"/>
          </a:xfrm>
        </p:spPr>
        <p:txBody>
          <a:bodyPr>
            <a:normAutofit fontScale="90000"/>
          </a:bodyPr>
          <a:lstStyle/>
          <a:p>
            <a:r>
              <a:rPr lang="en-US" dirty="0"/>
              <a:t>Quality control</a:t>
            </a:r>
          </a:p>
        </p:txBody>
      </p:sp>
      <p:sp>
        <p:nvSpPr>
          <p:cNvPr id="3" name="Content Placeholder 2"/>
          <p:cNvSpPr>
            <a:spLocks noGrp="1"/>
          </p:cNvSpPr>
          <p:nvPr>
            <p:ph idx="1"/>
          </p:nvPr>
        </p:nvSpPr>
        <p:spPr>
          <a:xfrm>
            <a:off x="559837" y="1419390"/>
            <a:ext cx="11215396" cy="4342881"/>
          </a:xfrm>
        </p:spPr>
        <p:txBody>
          <a:bodyPr>
            <a:normAutofit/>
          </a:bodyPr>
          <a:lstStyle/>
          <a:p>
            <a:pPr lvl="1"/>
            <a:r>
              <a:rPr lang="en-US" dirty="0"/>
              <a:t>RNA quality</a:t>
            </a:r>
          </a:p>
          <a:p>
            <a:pPr lvl="2"/>
            <a:r>
              <a:rPr lang="en-US" dirty="0"/>
              <a:t>RNA Integrity Number</a:t>
            </a:r>
          </a:p>
          <a:p>
            <a:pPr lvl="1"/>
            <a:r>
              <a:rPr lang="en-US" dirty="0"/>
              <a:t>Quality of library prep</a:t>
            </a:r>
          </a:p>
          <a:p>
            <a:pPr lvl="2"/>
            <a:r>
              <a:rPr lang="en-US" dirty="0"/>
              <a:t>Are there PCR duplicates?</a:t>
            </a:r>
          </a:p>
          <a:p>
            <a:pPr lvl="2"/>
            <a:r>
              <a:rPr lang="en-US" dirty="0"/>
              <a:t>Is there rRNA?</a:t>
            </a:r>
          </a:p>
          <a:p>
            <a:pPr lvl="1"/>
            <a:r>
              <a:rPr lang="en-US" dirty="0"/>
              <a:t>Sequencing reads</a:t>
            </a:r>
          </a:p>
          <a:p>
            <a:pPr lvl="2"/>
            <a:r>
              <a:rPr lang="en-US" dirty="0"/>
              <a:t>PHRED scores</a:t>
            </a:r>
          </a:p>
          <a:p>
            <a:pPr lvl="2"/>
            <a:r>
              <a:rPr lang="en-US" dirty="0"/>
              <a:t>Percent mapped</a:t>
            </a:r>
          </a:p>
        </p:txBody>
      </p:sp>
      <p:pic>
        <p:nvPicPr>
          <p:cNvPr id="5" name="Picture 4">
            <a:extLst>
              <a:ext uri="{FF2B5EF4-FFF2-40B4-BE49-F238E27FC236}">
                <a16:creationId xmlns:a16="http://schemas.microsoft.com/office/drawing/2014/main" id="{2DEEAD51-DB00-974A-97F4-BD99FDEA747D}"/>
              </a:ext>
            </a:extLst>
          </p:cNvPr>
          <p:cNvPicPr>
            <a:picLocks noChangeAspect="1"/>
          </p:cNvPicPr>
          <p:nvPr/>
        </p:nvPicPr>
        <p:blipFill>
          <a:blip r:embed="rId2"/>
          <a:stretch>
            <a:fillRect/>
          </a:stretch>
        </p:blipFill>
        <p:spPr>
          <a:xfrm>
            <a:off x="5157525" y="535813"/>
            <a:ext cx="6899661" cy="4718939"/>
          </a:xfrm>
          <a:prstGeom prst="rect">
            <a:avLst/>
          </a:prstGeom>
        </p:spPr>
      </p:pic>
      <p:sp>
        <p:nvSpPr>
          <p:cNvPr id="4" name="Rectangle 3">
            <a:extLst>
              <a:ext uri="{FF2B5EF4-FFF2-40B4-BE49-F238E27FC236}">
                <a16:creationId xmlns:a16="http://schemas.microsoft.com/office/drawing/2014/main" id="{F970DA46-D970-6C4C-8BD8-B43B7F564E6C}"/>
              </a:ext>
            </a:extLst>
          </p:cNvPr>
          <p:cNvSpPr/>
          <p:nvPr/>
        </p:nvSpPr>
        <p:spPr>
          <a:xfrm>
            <a:off x="5636541" y="5440964"/>
            <a:ext cx="5941627" cy="369332"/>
          </a:xfrm>
          <a:prstGeom prst="rect">
            <a:avLst/>
          </a:prstGeom>
        </p:spPr>
        <p:txBody>
          <a:bodyPr wrap="none">
            <a:spAutoFit/>
          </a:bodyPr>
          <a:lstStyle/>
          <a:p>
            <a:r>
              <a:rPr lang="en-US" dirty="0">
                <a:hlinkClick r:id="rId3"/>
              </a:rPr>
              <a:t>https://www.bioinformatics.babraham.ac.uk/projects/fastqc/</a:t>
            </a:r>
            <a:endParaRPr lang="en-US" dirty="0"/>
          </a:p>
        </p:txBody>
      </p:sp>
    </p:spTree>
    <p:extLst>
      <p:ext uri="{BB962C8B-B14F-4D97-AF65-F5344CB8AC3E}">
        <p14:creationId xmlns:p14="http://schemas.microsoft.com/office/powerpoint/2010/main" val="3097969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747C18-4266-B144-81DF-92F45A86E567}"/>
              </a:ext>
            </a:extLst>
          </p:cNvPr>
          <p:cNvPicPr>
            <a:picLocks noGrp="1" noChangeAspect="1"/>
          </p:cNvPicPr>
          <p:nvPr>
            <p:ph idx="1"/>
          </p:nvPr>
        </p:nvPicPr>
        <p:blipFill rotWithShape="1">
          <a:blip r:embed="rId2"/>
          <a:srcRect b="30208"/>
          <a:stretch/>
        </p:blipFill>
        <p:spPr>
          <a:xfrm>
            <a:off x="1847465" y="234968"/>
            <a:ext cx="8209666" cy="3021874"/>
          </a:xfrm>
        </p:spPr>
      </p:pic>
      <p:sp>
        <p:nvSpPr>
          <p:cNvPr id="6" name="TextBox 5">
            <a:extLst>
              <a:ext uri="{FF2B5EF4-FFF2-40B4-BE49-F238E27FC236}">
                <a16:creationId xmlns:a16="http://schemas.microsoft.com/office/drawing/2014/main" id="{E9B63992-DB9F-D245-822E-22749E7FB615}"/>
              </a:ext>
            </a:extLst>
          </p:cNvPr>
          <p:cNvSpPr txBox="1"/>
          <p:nvPr/>
        </p:nvSpPr>
        <p:spPr>
          <a:xfrm>
            <a:off x="1847465" y="3893449"/>
            <a:ext cx="902116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All cells have the same DNA, but transcriptomes are cell-specific.</a:t>
            </a:r>
          </a:p>
          <a:p>
            <a:pPr marL="285750" indent="-285750">
              <a:buFont typeface="Arial" panose="020B0604020202020204" pitchFamily="34" charset="0"/>
              <a:buChar char="•"/>
            </a:pPr>
            <a:r>
              <a:rPr lang="en-US" dirty="0"/>
              <a:t>Annotated transcript (splicing) isoforms are based on most commonly studied cells, so the transcriptomes of brain cells are not well studied.</a:t>
            </a:r>
          </a:p>
          <a:p>
            <a:pPr marL="285750" indent="-285750">
              <a:buFont typeface="Arial" panose="020B0604020202020204" pitchFamily="34" charset="0"/>
              <a:buChar char="•"/>
            </a:pPr>
            <a:r>
              <a:rPr lang="en-US" dirty="0"/>
              <a:t>Single-cell studies only detect most common genes, so another strategy is needed</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83102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3387"/>
          </a:xfrm>
        </p:spPr>
        <p:txBody>
          <a:bodyPr>
            <a:normAutofit fontScale="90000"/>
          </a:bodyPr>
          <a:lstStyle/>
          <a:p>
            <a:r>
              <a:rPr lang="en-US" dirty="0"/>
              <a:t>Analysis Decisions</a:t>
            </a:r>
          </a:p>
        </p:txBody>
      </p:sp>
      <p:sp>
        <p:nvSpPr>
          <p:cNvPr id="3" name="Content Placeholder 2"/>
          <p:cNvSpPr>
            <a:spLocks noGrp="1"/>
          </p:cNvSpPr>
          <p:nvPr>
            <p:ph idx="1"/>
          </p:nvPr>
        </p:nvSpPr>
        <p:spPr>
          <a:xfrm>
            <a:off x="488302" y="1562359"/>
            <a:ext cx="11215396" cy="4342881"/>
          </a:xfrm>
        </p:spPr>
        <p:txBody>
          <a:bodyPr>
            <a:normAutofit/>
          </a:bodyPr>
          <a:lstStyle/>
          <a:p>
            <a:r>
              <a:rPr lang="en-US" dirty="0"/>
              <a:t>Quality control</a:t>
            </a:r>
          </a:p>
          <a:p>
            <a:pPr lvl="1"/>
            <a:r>
              <a:rPr lang="en-US" dirty="0"/>
              <a:t>RNA quality</a:t>
            </a:r>
          </a:p>
          <a:p>
            <a:pPr lvl="2"/>
            <a:r>
              <a:rPr lang="en-US" dirty="0"/>
              <a:t>RNA Integrity Number</a:t>
            </a:r>
          </a:p>
          <a:p>
            <a:pPr lvl="1"/>
            <a:r>
              <a:rPr lang="en-US" dirty="0"/>
              <a:t>Quality of library prep</a:t>
            </a:r>
          </a:p>
          <a:p>
            <a:pPr lvl="2"/>
            <a:r>
              <a:rPr lang="en-US" dirty="0"/>
              <a:t>Are there PCR duplicates?</a:t>
            </a:r>
          </a:p>
          <a:p>
            <a:pPr lvl="2"/>
            <a:r>
              <a:rPr lang="en-US" dirty="0"/>
              <a:t>Is there rRNA?</a:t>
            </a:r>
          </a:p>
          <a:p>
            <a:pPr lvl="1"/>
            <a:r>
              <a:rPr lang="en-US" dirty="0"/>
              <a:t>Sequencing reads</a:t>
            </a:r>
          </a:p>
          <a:p>
            <a:pPr lvl="2"/>
            <a:r>
              <a:rPr lang="en-US" dirty="0"/>
              <a:t>PHRED scores</a:t>
            </a:r>
          </a:p>
          <a:p>
            <a:pPr lvl="2"/>
            <a:r>
              <a:rPr lang="en-US" dirty="0"/>
              <a:t>Percent mapped</a:t>
            </a:r>
          </a:p>
        </p:txBody>
      </p:sp>
      <p:pic>
        <p:nvPicPr>
          <p:cNvPr id="7" name="Picture 6">
            <a:extLst>
              <a:ext uri="{FF2B5EF4-FFF2-40B4-BE49-F238E27FC236}">
                <a16:creationId xmlns:a16="http://schemas.microsoft.com/office/drawing/2014/main" id="{7C07AC54-B165-FE4D-A380-DF370E4FB08E}"/>
              </a:ext>
            </a:extLst>
          </p:cNvPr>
          <p:cNvPicPr>
            <a:picLocks noChangeAspect="1"/>
          </p:cNvPicPr>
          <p:nvPr/>
        </p:nvPicPr>
        <p:blipFill>
          <a:blip r:embed="rId2"/>
          <a:stretch>
            <a:fillRect/>
          </a:stretch>
        </p:blipFill>
        <p:spPr>
          <a:xfrm>
            <a:off x="5149850" y="1755648"/>
            <a:ext cx="6140514" cy="1978152"/>
          </a:xfrm>
          <a:prstGeom prst="rect">
            <a:avLst/>
          </a:prstGeom>
        </p:spPr>
      </p:pic>
      <p:sp>
        <p:nvSpPr>
          <p:cNvPr id="8" name="TextBox 7">
            <a:extLst>
              <a:ext uri="{FF2B5EF4-FFF2-40B4-BE49-F238E27FC236}">
                <a16:creationId xmlns:a16="http://schemas.microsoft.com/office/drawing/2014/main" id="{0D48104C-B025-6A4F-9576-F53B7388F24D}"/>
              </a:ext>
            </a:extLst>
          </p:cNvPr>
          <p:cNvSpPr txBox="1"/>
          <p:nvPr/>
        </p:nvSpPr>
        <p:spPr>
          <a:xfrm>
            <a:off x="5374328" y="3733800"/>
            <a:ext cx="184731" cy="646331"/>
          </a:xfrm>
          <a:prstGeom prst="rect">
            <a:avLst/>
          </a:prstGeom>
          <a:noFill/>
        </p:spPr>
        <p:txBody>
          <a:bodyPr wrap="none" rtlCol="0">
            <a:spAutoFit/>
          </a:bodyPr>
          <a:lstStyle/>
          <a:p>
            <a:br>
              <a:rPr lang="en-US" dirty="0"/>
            </a:br>
            <a:endParaRPr lang="en-US" dirty="0"/>
          </a:p>
        </p:txBody>
      </p:sp>
    </p:spTree>
    <p:extLst>
      <p:ext uri="{BB962C8B-B14F-4D97-AF65-F5344CB8AC3E}">
        <p14:creationId xmlns:p14="http://schemas.microsoft.com/office/powerpoint/2010/main" val="392049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93031-4B77-1241-A439-95A4E973FA10}"/>
              </a:ext>
            </a:extLst>
          </p:cNvPr>
          <p:cNvSpPr>
            <a:spLocks noGrp="1"/>
          </p:cNvSpPr>
          <p:nvPr>
            <p:ph type="title"/>
          </p:nvPr>
        </p:nvSpPr>
        <p:spPr/>
        <p:txBody>
          <a:bodyPr>
            <a:normAutofit/>
          </a:bodyPr>
          <a:lstStyle/>
          <a:p>
            <a:r>
              <a:rPr lang="en-US" dirty="0"/>
              <a:t>Step 3: Put sequencing reads in context of genome and transcripts.</a:t>
            </a:r>
          </a:p>
        </p:txBody>
      </p:sp>
      <p:sp>
        <p:nvSpPr>
          <p:cNvPr id="3" name="Content Placeholder 2">
            <a:extLst>
              <a:ext uri="{FF2B5EF4-FFF2-40B4-BE49-F238E27FC236}">
                <a16:creationId xmlns:a16="http://schemas.microsoft.com/office/drawing/2014/main" id="{C1849E6E-8BAF-674F-A1B2-BC5501630AF9}"/>
              </a:ext>
            </a:extLst>
          </p:cNvPr>
          <p:cNvSpPr>
            <a:spLocks noGrp="1"/>
          </p:cNvSpPr>
          <p:nvPr>
            <p:ph idx="1"/>
          </p:nvPr>
        </p:nvSpPr>
        <p:spPr>
          <a:xfrm>
            <a:off x="838200" y="1582491"/>
            <a:ext cx="10515600" cy="5130825"/>
          </a:xfrm>
        </p:spPr>
        <p:txBody>
          <a:bodyPr>
            <a:normAutofit/>
          </a:bodyPr>
          <a:lstStyle/>
          <a:p>
            <a:pPr marL="457200" lvl="1" indent="0">
              <a:buNone/>
            </a:pPr>
            <a:endParaRPr lang="en-US" dirty="0"/>
          </a:p>
          <a:p>
            <a:r>
              <a:rPr lang="en-US" b="1" dirty="0"/>
              <a:t>Align sequencing reads to genome and identify splice junctions using split reads</a:t>
            </a:r>
          </a:p>
          <a:p>
            <a:pPr marL="0" indent="0">
              <a:buNone/>
            </a:pPr>
            <a:r>
              <a:rPr lang="en-US" dirty="0"/>
              <a:t>OR</a:t>
            </a:r>
          </a:p>
          <a:p>
            <a:r>
              <a:rPr lang="en-US" b="1" dirty="0"/>
              <a:t>Use a transcript abundance estimation technique</a:t>
            </a:r>
            <a:endParaRPr lang="en-US" dirty="0"/>
          </a:p>
        </p:txBody>
      </p:sp>
      <p:sp>
        <p:nvSpPr>
          <p:cNvPr id="4" name="TextBox 3">
            <a:extLst>
              <a:ext uri="{FF2B5EF4-FFF2-40B4-BE49-F238E27FC236}">
                <a16:creationId xmlns:a16="http://schemas.microsoft.com/office/drawing/2014/main" id="{38AD4D23-C3AC-A546-9006-0851A668B3E2}"/>
              </a:ext>
            </a:extLst>
          </p:cNvPr>
          <p:cNvSpPr txBox="1"/>
          <p:nvPr/>
        </p:nvSpPr>
        <p:spPr>
          <a:xfrm>
            <a:off x="694553" y="5197785"/>
            <a:ext cx="9379684" cy="646331"/>
          </a:xfrm>
          <a:prstGeom prst="rect">
            <a:avLst/>
          </a:prstGeom>
          <a:noFill/>
        </p:spPr>
        <p:txBody>
          <a:bodyPr wrap="none" rtlCol="0">
            <a:spAutoFit/>
          </a:bodyPr>
          <a:lstStyle/>
          <a:p>
            <a:r>
              <a:rPr lang="en-US" dirty="0"/>
              <a:t>Breakout link:</a:t>
            </a:r>
          </a:p>
          <a:p>
            <a:r>
              <a:rPr lang="en-US" dirty="0"/>
              <a:t>https://</a:t>
            </a:r>
            <a:r>
              <a:rPr lang="en-US" dirty="0" err="1"/>
              <a:t>docs.google.com</a:t>
            </a:r>
            <a:r>
              <a:rPr lang="en-US" dirty="0"/>
              <a:t>/document/d/12GrzCfvNU2AmIRtb3RWvza9B6GlPYqlWEE-R3JXHQ9s/edit</a:t>
            </a:r>
          </a:p>
        </p:txBody>
      </p:sp>
    </p:spTree>
    <p:extLst>
      <p:ext uri="{BB962C8B-B14F-4D97-AF65-F5344CB8AC3E}">
        <p14:creationId xmlns:p14="http://schemas.microsoft.com/office/powerpoint/2010/main" val="2574678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should we map reads?</a:t>
            </a:r>
          </a:p>
        </p:txBody>
      </p:sp>
      <p:sp>
        <p:nvSpPr>
          <p:cNvPr id="3" name="Content Placeholder 2"/>
          <p:cNvSpPr>
            <a:spLocks noGrp="1"/>
          </p:cNvSpPr>
          <p:nvPr>
            <p:ph idx="1"/>
          </p:nvPr>
        </p:nvSpPr>
        <p:spPr/>
        <p:txBody>
          <a:bodyPr/>
          <a:lstStyle/>
          <a:p>
            <a:r>
              <a:rPr lang="en-US" dirty="0"/>
              <a:t>Do we want to map to a reference genome? </a:t>
            </a:r>
          </a:p>
          <a:p>
            <a:pPr lvl="1"/>
            <a:r>
              <a:rPr lang="en-US" dirty="0"/>
              <a:t>Use a “splice aware” aligner?</a:t>
            </a:r>
          </a:p>
          <a:p>
            <a:pPr marL="457200" lvl="1" indent="0">
              <a:buNone/>
            </a:pPr>
            <a:endParaRPr lang="en-US" dirty="0"/>
          </a:p>
          <a:p>
            <a:r>
              <a:rPr lang="en-US" dirty="0"/>
              <a:t>Or do we want to map to a transcriptome directly?</a:t>
            </a:r>
          </a:p>
          <a:p>
            <a:endParaRPr lang="en-US" dirty="0"/>
          </a:p>
          <a:p>
            <a:r>
              <a:rPr lang="en-US" dirty="0"/>
              <a:t>What is preferable, to generate a </a:t>
            </a:r>
            <a:r>
              <a:rPr lang="en-US" i="1" dirty="0"/>
              <a:t>de novo transcriptome</a:t>
            </a:r>
            <a:r>
              <a:rPr lang="en-US" dirty="0"/>
              <a:t> or map to known transcripts?</a:t>
            </a:r>
          </a:p>
          <a:p>
            <a:endParaRPr lang="en-US" dirty="0"/>
          </a:p>
        </p:txBody>
      </p:sp>
    </p:spTree>
    <p:extLst>
      <p:ext uri="{BB962C8B-B14F-4D97-AF65-F5344CB8AC3E}">
        <p14:creationId xmlns:p14="http://schemas.microsoft.com/office/powerpoint/2010/main" val="114220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54115" y="6121513"/>
            <a:ext cx="5937340" cy="523220"/>
          </a:xfrm>
          <a:prstGeom prst="rect">
            <a:avLst/>
          </a:prstGeom>
        </p:spPr>
        <p:txBody>
          <a:bodyPr wrap="square">
            <a:spAutoFit/>
          </a:bodyPr>
          <a:lstStyle/>
          <a:p>
            <a:r>
              <a:rPr lang="en-US" sz="1400" dirty="0"/>
              <a:t>RNA-</a:t>
            </a:r>
            <a:r>
              <a:rPr lang="en-US" sz="1400" dirty="0" err="1"/>
              <a:t>seq</a:t>
            </a:r>
            <a:r>
              <a:rPr lang="en-US" sz="1400" dirty="0"/>
              <a:t> Workflows and Tools. Stephen Turner. </a:t>
            </a:r>
            <a:r>
              <a:rPr lang="en-US" sz="1400" dirty="0" err="1"/>
              <a:t>Figshare</a:t>
            </a:r>
            <a:r>
              <a:rPr lang="en-US" sz="1400" dirty="0"/>
              <a:t>. http://dx.doi.org/10.6084/m9.figshare.662782</a:t>
            </a:r>
          </a:p>
        </p:txBody>
      </p:sp>
      <p:pic>
        <p:nvPicPr>
          <p:cNvPr id="5" name="Picture 4" descr="RNA_Seq_Workflows_And_Tools.png"/>
          <p:cNvPicPr>
            <a:picLocks noChangeAspect="1"/>
          </p:cNvPicPr>
          <p:nvPr/>
        </p:nvPicPr>
        <p:blipFill>
          <a:blip r:embed="rId2"/>
          <a:srcRect l="12687" t="5706" r="7276" b="6470"/>
          <a:stretch>
            <a:fillRect/>
          </a:stretch>
        </p:blipFill>
        <p:spPr>
          <a:xfrm>
            <a:off x="881156" y="213267"/>
            <a:ext cx="4372959" cy="6431466"/>
          </a:xfrm>
          <a:prstGeom prst="rect">
            <a:avLst/>
          </a:prstGeom>
        </p:spPr>
      </p:pic>
      <p:sp>
        <p:nvSpPr>
          <p:cNvPr id="6" name="TextBox 5">
            <a:extLst>
              <a:ext uri="{FF2B5EF4-FFF2-40B4-BE49-F238E27FC236}">
                <a16:creationId xmlns:a16="http://schemas.microsoft.com/office/drawing/2014/main" id="{AC1BEADE-7D77-0048-A080-FDE499FC005E}"/>
              </a:ext>
            </a:extLst>
          </p:cNvPr>
          <p:cNvSpPr txBox="1"/>
          <p:nvPr/>
        </p:nvSpPr>
        <p:spPr>
          <a:xfrm>
            <a:off x="4785483" y="972185"/>
            <a:ext cx="7050710" cy="1200329"/>
          </a:xfrm>
          <a:prstGeom prst="rect">
            <a:avLst/>
          </a:prstGeom>
          <a:noFill/>
          <a:ln w="76200">
            <a:solidFill>
              <a:srgbClr val="FF0000"/>
            </a:solidFill>
          </a:ln>
        </p:spPr>
        <p:txBody>
          <a:bodyPr wrap="square" rtlCol="0">
            <a:spAutoFit/>
          </a:bodyPr>
          <a:lstStyle/>
          <a:p>
            <a:pPr algn="ctr"/>
            <a:r>
              <a:rPr lang="en-US" sz="3600" dirty="0"/>
              <a:t>HOW WE MAP THE READS IMPACTS WHAT WE CAN LEARN</a:t>
            </a:r>
          </a:p>
        </p:txBody>
      </p:sp>
    </p:spTree>
    <p:extLst>
      <p:ext uri="{BB962C8B-B14F-4D97-AF65-F5344CB8AC3E}">
        <p14:creationId xmlns:p14="http://schemas.microsoft.com/office/powerpoint/2010/main" val="735197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6498" y="1121029"/>
            <a:ext cx="3849189" cy="2000123"/>
          </a:xfrm>
        </p:spPr>
        <p:txBody>
          <a:bodyPr>
            <a:normAutofit/>
          </a:bodyPr>
          <a:lstStyle/>
          <a:p>
            <a:r>
              <a:rPr lang="en-US" sz="2800" dirty="0"/>
              <a:t>Pipelines for RNA-</a:t>
            </a:r>
            <a:r>
              <a:rPr lang="en-US" sz="2800" dirty="0" err="1"/>
              <a:t>seq</a:t>
            </a:r>
            <a:r>
              <a:rPr lang="en-US" sz="2800" dirty="0"/>
              <a:t> </a:t>
            </a:r>
            <a:br>
              <a:rPr lang="en-US" sz="2800" dirty="0"/>
            </a:br>
            <a:r>
              <a:rPr lang="en-US" sz="2800" dirty="0"/>
              <a:t>(geared towards splicing)</a:t>
            </a:r>
          </a:p>
        </p:txBody>
      </p:sp>
      <p:pic>
        <p:nvPicPr>
          <p:cNvPr id="4" name="Picture 3" descr="AgirreFigure1.jpg"/>
          <p:cNvPicPr>
            <a:picLocks noChangeAspect="1"/>
          </p:cNvPicPr>
          <p:nvPr/>
        </p:nvPicPr>
        <p:blipFill>
          <a:blip r:embed="rId2"/>
          <a:stretch>
            <a:fillRect/>
          </a:stretch>
        </p:blipFill>
        <p:spPr>
          <a:xfrm>
            <a:off x="0" y="102049"/>
            <a:ext cx="6876288" cy="6876288"/>
          </a:xfrm>
          <a:prstGeom prst="rect">
            <a:avLst/>
          </a:prstGeom>
        </p:spPr>
      </p:pic>
      <p:sp>
        <p:nvSpPr>
          <p:cNvPr id="5" name="Rectangle 4"/>
          <p:cNvSpPr/>
          <p:nvPr/>
        </p:nvSpPr>
        <p:spPr>
          <a:xfrm>
            <a:off x="7436498" y="3784824"/>
            <a:ext cx="4068147" cy="1600438"/>
          </a:xfrm>
          <a:prstGeom prst="rect">
            <a:avLst/>
          </a:prstGeom>
        </p:spPr>
        <p:txBody>
          <a:bodyPr wrap="square">
            <a:spAutoFit/>
          </a:bodyPr>
          <a:lstStyle/>
          <a:p>
            <a:r>
              <a:rPr lang="en-US" sz="1600" dirty="0"/>
              <a:t>Methods to Study Splicing from RNA-</a:t>
            </a:r>
            <a:r>
              <a:rPr lang="en-US" sz="1600" dirty="0" err="1"/>
              <a:t>Seq</a:t>
            </a:r>
            <a:r>
              <a:rPr lang="en-US" sz="1600" dirty="0"/>
              <a:t>. Eduardo Eyras, Gael P. </a:t>
            </a:r>
            <a:r>
              <a:rPr lang="en-US" sz="1600" dirty="0" err="1"/>
              <a:t>Alamancos</a:t>
            </a:r>
            <a:r>
              <a:rPr lang="en-US" sz="1600" dirty="0"/>
              <a:t>, </a:t>
            </a:r>
            <a:r>
              <a:rPr lang="en-US" sz="1600" dirty="0" err="1"/>
              <a:t>Eneritz</a:t>
            </a:r>
            <a:r>
              <a:rPr lang="en-US" sz="1600" dirty="0"/>
              <a:t> </a:t>
            </a:r>
            <a:r>
              <a:rPr lang="en-US" sz="1600" dirty="0" err="1"/>
              <a:t>Agirre</a:t>
            </a:r>
            <a:r>
              <a:rPr lang="en-US" sz="1600" dirty="0"/>
              <a:t>. </a:t>
            </a:r>
            <a:r>
              <a:rPr lang="en-US" sz="1600" dirty="0" err="1"/>
              <a:t>Figshare</a:t>
            </a:r>
            <a:r>
              <a:rPr lang="en-US" sz="1600" dirty="0"/>
              <a:t>. </a:t>
            </a:r>
            <a:r>
              <a:rPr lang="en-US" sz="1600" dirty="0">
                <a:hlinkClick r:id="rId3"/>
              </a:rPr>
              <a:t>http://dx.doi.org/10.6084/m9.figshare.679993</a:t>
            </a:r>
            <a:r>
              <a:rPr lang="en-US" sz="1600" dirty="0"/>
              <a:t> also see </a:t>
            </a:r>
            <a:r>
              <a:rPr lang="en-US" sz="1600" dirty="0">
                <a:hlinkClick r:id="rId4"/>
              </a:rPr>
              <a:t>http://arxiv.org/abs/1304.5952</a:t>
            </a:r>
            <a:endParaRPr lang="en-US" sz="1600" dirty="0"/>
          </a:p>
          <a:p>
            <a:endParaRPr lang="en-US" dirty="0"/>
          </a:p>
        </p:txBody>
      </p:sp>
    </p:spTree>
    <p:extLst>
      <p:ext uri="{BB962C8B-B14F-4D97-AF65-F5344CB8AC3E}">
        <p14:creationId xmlns:p14="http://schemas.microsoft.com/office/powerpoint/2010/main" val="2917549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8A1AD4-8FA2-8A4F-9F17-0988C3DB8EAD}"/>
              </a:ext>
            </a:extLst>
          </p:cNvPr>
          <p:cNvPicPr>
            <a:picLocks noGrp="1" noChangeAspect="1"/>
          </p:cNvPicPr>
          <p:nvPr>
            <p:ph idx="1"/>
          </p:nvPr>
        </p:nvPicPr>
        <p:blipFill>
          <a:blip r:embed="rId2"/>
          <a:stretch>
            <a:fillRect/>
          </a:stretch>
        </p:blipFill>
        <p:spPr>
          <a:xfrm>
            <a:off x="1402884" y="183181"/>
            <a:ext cx="8655516" cy="6491637"/>
          </a:xfrm>
        </p:spPr>
      </p:pic>
    </p:spTree>
    <p:extLst>
      <p:ext uri="{BB962C8B-B14F-4D97-AF65-F5344CB8AC3E}">
        <p14:creationId xmlns:p14="http://schemas.microsoft.com/office/powerpoint/2010/main" val="1179585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to the genome</a:t>
            </a:r>
          </a:p>
        </p:txBody>
      </p:sp>
      <p:sp>
        <p:nvSpPr>
          <p:cNvPr id="3" name="Content Placeholder 2"/>
          <p:cNvSpPr>
            <a:spLocks noGrp="1"/>
          </p:cNvSpPr>
          <p:nvPr>
            <p:ph idx="1"/>
          </p:nvPr>
        </p:nvSpPr>
        <p:spPr>
          <a:xfrm>
            <a:off x="838200" y="1825625"/>
            <a:ext cx="6355080" cy="4351338"/>
          </a:xfrm>
        </p:spPr>
        <p:txBody>
          <a:bodyPr>
            <a:normAutofit/>
          </a:bodyPr>
          <a:lstStyle/>
          <a:p>
            <a:r>
              <a:rPr lang="en-US" dirty="0"/>
              <a:t>How do we deal with alternative transcripts or </a:t>
            </a:r>
            <a:r>
              <a:rPr lang="en-US" dirty="0" err="1"/>
              <a:t>paralogs</a:t>
            </a:r>
            <a:r>
              <a:rPr lang="en-US" dirty="0"/>
              <a:t> during mapping?</a:t>
            </a:r>
          </a:p>
          <a:p>
            <a:endParaRPr lang="en-US" dirty="0"/>
          </a:p>
          <a:p>
            <a:pPr>
              <a:buNone/>
            </a:pPr>
            <a:r>
              <a:rPr lang="en-US" dirty="0"/>
              <a:t>"splicing aware" aligners:</a:t>
            </a:r>
          </a:p>
          <a:p>
            <a:pPr lvl="1"/>
            <a:r>
              <a:rPr lang="en-US" dirty="0"/>
              <a:t>Exon First: (</a:t>
            </a:r>
            <a:r>
              <a:rPr lang="en-US" dirty="0" err="1"/>
              <a:t>tophat</a:t>
            </a:r>
            <a:r>
              <a:rPr lang="en-US" dirty="0"/>
              <a:t>, </a:t>
            </a:r>
            <a:r>
              <a:rPr lang="en-US" dirty="0" err="1"/>
              <a:t>MapSplice</a:t>
            </a:r>
            <a:r>
              <a:rPr lang="en-US" dirty="0"/>
              <a:t>, </a:t>
            </a:r>
            <a:r>
              <a:rPr lang="en-US" dirty="0" err="1"/>
              <a:t>SpliceMap</a:t>
            </a:r>
            <a:r>
              <a:rPr lang="en-US" dirty="0"/>
              <a:t>) </a:t>
            </a:r>
          </a:p>
          <a:p>
            <a:pPr lvl="1"/>
            <a:r>
              <a:rPr lang="en-US" dirty="0"/>
              <a:t>Step 1 - map reads to genome</a:t>
            </a:r>
          </a:p>
          <a:p>
            <a:pPr lvl="1"/>
            <a:r>
              <a:rPr lang="en-US" dirty="0"/>
              <a:t> Step 2 -unmapped reads are split, and aligned.</a:t>
            </a:r>
          </a:p>
          <a:p>
            <a:endParaRPr lang="en-US" dirty="0"/>
          </a:p>
          <a:p>
            <a:endParaRPr lang="en-US" dirty="0"/>
          </a:p>
          <a:p>
            <a:endParaRPr lang="en-US" dirty="0"/>
          </a:p>
        </p:txBody>
      </p:sp>
      <p:pic>
        <p:nvPicPr>
          <p:cNvPr id="4" name="Picture 3" descr="GarberFig1.tiff">
            <a:extLst>
              <a:ext uri="{FF2B5EF4-FFF2-40B4-BE49-F238E27FC236}">
                <a16:creationId xmlns:a16="http://schemas.microsoft.com/office/drawing/2014/main" id="{C37E56F1-E182-3F4A-BDF1-F121118752C8}"/>
              </a:ext>
            </a:extLst>
          </p:cNvPr>
          <p:cNvPicPr>
            <a:picLocks noChangeAspect="1"/>
          </p:cNvPicPr>
          <p:nvPr/>
        </p:nvPicPr>
        <p:blipFill rotWithShape="1">
          <a:blip r:embed="rId2"/>
          <a:srcRect t="-5727" r="50000" b="30586"/>
          <a:stretch/>
        </p:blipFill>
        <p:spPr>
          <a:xfrm>
            <a:off x="7610574" y="658368"/>
            <a:ext cx="3886482" cy="4596384"/>
          </a:xfrm>
          <a:prstGeom prst="rect">
            <a:avLst/>
          </a:prstGeom>
        </p:spPr>
      </p:pic>
      <p:sp>
        <p:nvSpPr>
          <p:cNvPr id="5" name="TextBox 4">
            <a:extLst>
              <a:ext uri="{FF2B5EF4-FFF2-40B4-BE49-F238E27FC236}">
                <a16:creationId xmlns:a16="http://schemas.microsoft.com/office/drawing/2014/main" id="{1D0403D3-01D1-6047-9C97-511C460EAD6B}"/>
              </a:ext>
            </a:extLst>
          </p:cNvPr>
          <p:cNvSpPr txBox="1"/>
          <p:nvPr/>
        </p:nvSpPr>
        <p:spPr>
          <a:xfrm>
            <a:off x="2801359" y="6345781"/>
            <a:ext cx="9234772" cy="369332"/>
          </a:xfrm>
          <a:prstGeom prst="rect">
            <a:avLst/>
          </a:prstGeom>
          <a:noFill/>
        </p:spPr>
        <p:txBody>
          <a:bodyPr wrap="none" rtlCol="0">
            <a:spAutoFit/>
          </a:bodyPr>
          <a:lstStyle/>
          <a:p>
            <a:r>
              <a:rPr lang="en-US" dirty="0"/>
              <a:t>Garber et al., </a:t>
            </a:r>
            <a:r>
              <a:rPr lang="en-US" u="sng" dirty="0">
                <a:hlinkClick r:id="rId3" tooltip="Nature methods."/>
              </a:rPr>
              <a:t>Nat Methods.</a:t>
            </a:r>
            <a:r>
              <a:rPr lang="en-US" dirty="0"/>
              <a:t> 2011 Jun;8(6):469-77. </a:t>
            </a:r>
            <a:r>
              <a:rPr lang="en-US" dirty="0" err="1"/>
              <a:t>doi</a:t>
            </a:r>
            <a:r>
              <a:rPr lang="en-US" dirty="0"/>
              <a:t>: 10.1038/nmeth.1613. </a:t>
            </a:r>
            <a:r>
              <a:rPr lang="en-US" dirty="0" err="1"/>
              <a:t>Epub</a:t>
            </a:r>
            <a:r>
              <a:rPr lang="en-US" dirty="0"/>
              <a:t> 2011 May 27.</a:t>
            </a:r>
          </a:p>
        </p:txBody>
      </p:sp>
    </p:spTree>
    <p:extLst>
      <p:ext uri="{BB962C8B-B14F-4D97-AF65-F5344CB8AC3E}">
        <p14:creationId xmlns:p14="http://schemas.microsoft.com/office/powerpoint/2010/main" val="3580897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variation in the mapping step (at least with a reference genome) seems to have modest effects.</a:t>
            </a:r>
          </a:p>
        </p:txBody>
      </p:sp>
      <p:sp>
        <p:nvSpPr>
          <p:cNvPr id="4" name="TextBox 3"/>
          <p:cNvSpPr txBox="1"/>
          <p:nvPr/>
        </p:nvSpPr>
        <p:spPr>
          <a:xfrm>
            <a:off x="4650872" y="5802998"/>
            <a:ext cx="5847499" cy="1200329"/>
          </a:xfrm>
          <a:prstGeom prst="rect">
            <a:avLst/>
          </a:prstGeom>
          <a:noFill/>
        </p:spPr>
        <p:txBody>
          <a:bodyPr wrap="none" rtlCol="0">
            <a:spAutoFit/>
          </a:bodyPr>
          <a:lstStyle/>
          <a:p>
            <a:r>
              <a:rPr lang="en-US" b="1" dirty="0"/>
              <a:t>RNA-</a:t>
            </a:r>
            <a:r>
              <a:rPr lang="en-US" b="1" dirty="0" err="1"/>
              <a:t>seq</a:t>
            </a:r>
            <a:r>
              <a:rPr lang="en-US" b="1" dirty="0"/>
              <a:t> gene profiling - a systematic empirical comparison</a:t>
            </a:r>
          </a:p>
          <a:p>
            <a:r>
              <a:rPr lang="en-US" dirty="0"/>
              <a:t>Fonseca et al (2014)</a:t>
            </a:r>
            <a:r>
              <a:rPr lang="en-US" b="1" dirty="0"/>
              <a:t>. </a:t>
            </a:r>
            <a:r>
              <a:rPr lang="en-US" dirty="0"/>
              <a:t>http://dx.doi.org/10.1101/005207 </a:t>
            </a:r>
          </a:p>
          <a:p>
            <a:endParaRPr lang="en-US" dirty="0"/>
          </a:p>
          <a:p>
            <a:endParaRPr lang="en-US" dirty="0"/>
          </a:p>
        </p:txBody>
      </p:sp>
      <p:pic>
        <p:nvPicPr>
          <p:cNvPr id="5" name="Picture 4" descr="For1.tiff"/>
          <p:cNvPicPr>
            <a:picLocks noChangeAspect="1"/>
          </p:cNvPicPr>
          <p:nvPr/>
        </p:nvPicPr>
        <p:blipFill>
          <a:blip r:embed="rId2"/>
          <a:stretch>
            <a:fillRect/>
          </a:stretch>
        </p:blipFill>
        <p:spPr>
          <a:xfrm>
            <a:off x="3962400" y="1802346"/>
            <a:ext cx="4267200" cy="3924300"/>
          </a:xfrm>
          <a:prstGeom prst="rect">
            <a:avLst/>
          </a:prstGeom>
        </p:spPr>
      </p:pic>
    </p:spTree>
    <p:extLst>
      <p:ext uri="{BB962C8B-B14F-4D97-AF65-F5344CB8AC3E}">
        <p14:creationId xmlns:p14="http://schemas.microsoft.com/office/powerpoint/2010/main" val="1638030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to a Genome – Which algorithm?</a:t>
            </a:r>
          </a:p>
        </p:txBody>
      </p:sp>
      <p:sp>
        <p:nvSpPr>
          <p:cNvPr id="3" name="Content Placeholder 2"/>
          <p:cNvSpPr>
            <a:spLocks noGrp="1"/>
          </p:cNvSpPr>
          <p:nvPr>
            <p:ph idx="1"/>
          </p:nvPr>
        </p:nvSpPr>
        <p:spPr/>
        <p:txBody>
          <a:bodyPr>
            <a:normAutofit/>
          </a:bodyPr>
          <a:lstStyle/>
          <a:p>
            <a:r>
              <a:rPr lang="en-US" dirty="0"/>
              <a:t>STAR aligner is happy medium – a faster version of seed and extend</a:t>
            </a:r>
          </a:p>
          <a:p>
            <a:pPr marL="457200" lvl="1" indent="0">
              <a:buNone/>
            </a:pPr>
            <a:endParaRPr lang="en-US" dirty="0"/>
          </a:p>
        </p:txBody>
      </p:sp>
      <p:sp>
        <p:nvSpPr>
          <p:cNvPr id="4" name="TextBox 3"/>
          <p:cNvSpPr txBox="1"/>
          <p:nvPr/>
        </p:nvSpPr>
        <p:spPr>
          <a:xfrm>
            <a:off x="6159246" y="6324632"/>
            <a:ext cx="5692392" cy="369332"/>
          </a:xfrm>
          <a:prstGeom prst="rect">
            <a:avLst/>
          </a:prstGeom>
          <a:noFill/>
        </p:spPr>
        <p:txBody>
          <a:bodyPr wrap="none" rtlCol="0">
            <a:spAutoFit/>
          </a:bodyPr>
          <a:lstStyle/>
          <a:p>
            <a:r>
              <a:rPr lang="en-US" dirty="0" err="1"/>
              <a:t>Dobin</a:t>
            </a:r>
            <a:r>
              <a:rPr lang="en-US" dirty="0"/>
              <a:t> et al. 2012, STAR: ultrafast universal RNA-</a:t>
            </a:r>
            <a:r>
              <a:rPr lang="en-US" dirty="0" err="1"/>
              <a:t>seq</a:t>
            </a:r>
            <a:r>
              <a:rPr lang="en-US" dirty="0"/>
              <a:t> aligner</a:t>
            </a:r>
          </a:p>
        </p:txBody>
      </p:sp>
      <p:pic>
        <p:nvPicPr>
          <p:cNvPr id="6" name="Picture 5">
            <a:extLst>
              <a:ext uri="{FF2B5EF4-FFF2-40B4-BE49-F238E27FC236}">
                <a16:creationId xmlns:a16="http://schemas.microsoft.com/office/drawing/2014/main" id="{ECB19057-7A63-594E-A296-D230602AC9A4}"/>
              </a:ext>
            </a:extLst>
          </p:cNvPr>
          <p:cNvPicPr>
            <a:picLocks noChangeAspect="1"/>
          </p:cNvPicPr>
          <p:nvPr/>
        </p:nvPicPr>
        <p:blipFill>
          <a:blip r:embed="rId2"/>
          <a:stretch>
            <a:fillRect/>
          </a:stretch>
        </p:blipFill>
        <p:spPr>
          <a:xfrm>
            <a:off x="3866769" y="2455589"/>
            <a:ext cx="4584954" cy="3780576"/>
          </a:xfrm>
          <a:prstGeom prst="rect">
            <a:avLst/>
          </a:prstGeom>
        </p:spPr>
      </p:pic>
    </p:spTree>
    <p:extLst>
      <p:ext uri="{BB962C8B-B14F-4D97-AF65-F5344CB8AC3E}">
        <p14:creationId xmlns:p14="http://schemas.microsoft.com/office/powerpoint/2010/main" val="3997741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to a transcriptome – Which algorithm?</a:t>
            </a:r>
          </a:p>
        </p:txBody>
      </p:sp>
      <p:sp>
        <p:nvSpPr>
          <p:cNvPr id="3" name="Content Placeholder 2"/>
          <p:cNvSpPr>
            <a:spLocks noGrp="1"/>
          </p:cNvSpPr>
          <p:nvPr>
            <p:ph idx="1"/>
          </p:nvPr>
        </p:nvSpPr>
        <p:spPr/>
        <p:txBody>
          <a:bodyPr>
            <a:normAutofit/>
          </a:bodyPr>
          <a:lstStyle/>
          <a:p>
            <a:pPr>
              <a:buNone/>
            </a:pPr>
            <a:endParaRPr lang="en-US" dirty="0"/>
          </a:p>
          <a:p>
            <a:r>
              <a:rPr lang="en-US" dirty="0" err="1"/>
              <a:t>Unspliced</a:t>
            </a:r>
            <a:r>
              <a:rPr lang="en-US" dirty="0"/>
              <a:t> read aligners are useful against a transcript (or cDNA) database, such as that generated for a de novo transcriptome.</a:t>
            </a:r>
          </a:p>
          <a:p>
            <a:pPr>
              <a:buNone/>
            </a:pPr>
            <a:endParaRPr lang="en-US" dirty="0"/>
          </a:p>
          <a:p>
            <a:r>
              <a:rPr lang="en-US" dirty="0"/>
              <a:t>For this BW is faster than seed based approaches (</a:t>
            </a:r>
            <a:r>
              <a:rPr lang="en-US" dirty="0" err="1"/>
              <a:t>shrimb</a:t>
            </a:r>
            <a:r>
              <a:rPr lang="en-US" dirty="0"/>
              <a:t> &amp; </a:t>
            </a:r>
            <a:r>
              <a:rPr lang="en-US" dirty="0" err="1"/>
              <a:t>stampy</a:t>
            </a:r>
            <a:r>
              <a:rPr lang="en-US" dirty="0"/>
              <a:t>), but the latter may be preferred if mapping to "distant" </a:t>
            </a:r>
            <a:r>
              <a:rPr lang="en-US" dirty="0" err="1"/>
              <a:t>transcriptomes</a:t>
            </a:r>
            <a:r>
              <a:rPr lang="en-US" dirty="0"/>
              <a:t>.</a:t>
            </a:r>
          </a:p>
          <a:p>
            <a:endParaRPr lang="en-US" dirty="0"/>
          </a:p>
        </p:txBody>
      </p:sp>
    </p:spTree>
    <p:extLst>
      <p:ext uri="{BB962C8B-B14F-4D97-AF65-F5344CB8AC3E}">
        <p14:creationId xmlns:p14="http://schemas.microsoft.com/office/powerpoint/2010/main" val="3788525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747C18-4266-B144-81DF-92F45A86E567}"/>
              </a:ext>
            </a:extLst>
          </p:cNvPr>
          <p:cNvPicPr>
            <a:picLocks noGrp="1" noChangeAspect="1"/>
          </p:cNvPicPr>
          <p:nvPr>
            <p:ph idx="1"/>
          </p:nvPr>
        </p:nvPicPr>
        <p:blipFill rotWithShape="1">
          <a:blip r:embed="rId2"/>
          <a:srcRect b="30208"/>
          <a:stretch/>
        </p:blipFill>
        <p:spPr>
          <a:xfrm>
            <a:off x="2205645" y="162048"/>
            <a:ext cx="7169567" cy="2639026"/>
          </a:xfrm>
        </p:spPr>
      </p:pic>
      <p:sp>
        <p:nvSpPr>
          <p:cNvPr id="6" name="TextBox 5">
            <a:extLst>
              <a:ext uri="{FF2B5EF4-FFF2-40B4-BE49-F238E27FC236}">
                <a16:creationId xmlns:a16="http://schemas.microsoft.com/office/drawing/2014/main" id="{E9B63992-DB9F-D245-822E-22749E7FB615}"/>
              </a:ext>
            </a:extLst>
          </p:cNvPr>
          <p:cNvSpPr txBox="1"/>
          <p:nvPr/>
        </p:nvSpPr>
        <p:spPr>
          <a:xfrm>
            <a:off x="2205645" y="3256841"/>
            <a:ext cx="975618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Goal 1: Figure out the full transcriptomes of individual cell types in the brain.</a:t>
            </a:r>
          </a:p>
          <a:p>
            <a:pPr marL="742950" lvl="1" indent="-285750">
              <a:buFont typeface="Arial" panose="020B0604020202020204" pitchFamily="34" charset="0"/>
              <a:buChar char="•"/>
            </a:pPr>
            <a:r>
              <a:rPr lang="en-US" dirty="0"/>
              <a:t>Step 1: Collect samples of individual cell types</a:t>
            </a:r>
          </a:p>
          <a:p>
            <a:pPr marL="742950" lvl="1" indent="-285750">
              <a:buFont typeface="Arial" panose="020B0604020202020204" pitchFamily="34" charset="0"/>
              <a:buChar char="•"/>
            </a:pPr>
            <a:r>
              <a:rPr lang="en-US" dirty="0"/>
              <a:t>Step 2: Sequence them</a:t>
            </a:r>
          </a:p>
          <a:p>
            <a:pPr marL="742950" lvl="1" indent="-285750">
              <a:buFont typeface="Arial" panose="020B0604020202020204" pitchFamily="34" charset="0"/>
              <a:buChar char="•"/>
            </a:pPr>
            <a:r>
              <a:rPr lang="en-US" dirty="0"/>
              <a:t>Step 3: Put sequencing reads in context of genome and transcripts</a:t>
            </a:r>
          </a:p>
          <a:p>
            <a:pPr marL="742950" lvl="1" indent="-285750">
              <a:buFont typeface="Arial" panose="020B0604020202020204" pitchFamily="34" charset="0"/>
              <a:buChar char="•"/>
            </a:pPr>
            <a:r>
              <a:rPr lang="en-US" dirty="0"/>
              <a:t>Step 4: Quantify transcripts</a:t>
            </a:r>
          </a:p>
          <a:p>
            <a:pPr lvl="1"/>
            <a:endParaRPr lang="en-US" dirty="0"/>
          </a:p>
          <a:p>
            <a:pPr marL="285750" indent="-285750">
              <a:buFont typeface="Arial" panose="020B0604020202020204" pitchFamily="34" charset="0"/>
              <a:buChar char="•"/>
            </a:pPr>
            <a:r>
              <a:rPr lang="en-US" dirty="0"/>
              <a:t>Goal 2: Compare transcriptomes to each other to see what can be learned.</a:t>
            </a:r>
          </a:p>
          <a:p>
            <a:pPr marL="742950" lvl="1" indent="-285750">
              <a:buFont typeface="Arial" panose="020B0604020202020204" pitchFamily="34" charset="0"/>
              <a:buChar char="•"/>
            </a:pPr>
            <a:r>
              <a:rPr lang="en-US" dirty="0"/>
              <a:t>Step 5: Differential Expression Analysis</a:t>
            </a:r>
          </a:p>
          <a:p>
            <a:pPr marL="742950" lvl="1" indent="-285750">
              <a:buFont typeface="Arial" panose="020B0604020202020204" pitchFamily="34" charset="0"/>
              <a:buChar char="•"/>
            </a:pPr>
            <a:r>
              <a:rPr lang="en-US" dirty="0"/>
              <a:t>Step 6: Gene Set Enrichment Analysis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22414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013438" cy="1325563"/>
          </a:xfrm>
        </p:spPr>
        <p:txBody>
          <a:bodyPr/>
          <a:lstStyle/>
          <a:p>
            <a:r>
              <a:rPr lang="en-US" dirty="0"/>
              <a:t>Mapping to transcriptome – Which algorithm?</a:t>
            </a:r>
          </a:p>
        </p:txBody>
      </p:sp>
      <p:sp>
        <p:nvSpPr>
          <p:cNvPr id="3" name="Content Placeholder 2"/>
          <p:cNvSpPr>
            <a:spLocks noGrp="1"/>
          </p:cNvSpPr>
          <p:nvPr>
            <p:ph idx="1"/>
          </p:nvPr>
        </p:nvSpPr>
        <p:spPr/>
        <p:txBody>
          <a:bodyPr>
            <a:normAutofit/>
          </a:bodyPr>
          <a:lstStyle/>
          <a:p>
            <a:r>
              <a:rPr lang="en-US" dirty="0"/>
              <a:t>RSEM, Sailfish, </a:t>
            </a:r>
            <a:r>
              <a:rPr lang="en-US" dirty="0" err="1"/>
              <a:t>Kalisto</a:t>
            </a:r>
            <a:r>
              <a:rPr lang="en-US" dirty="0"/>
              <a:t>, Salmon each have benefits.</a:t>
            </a:r>
          </a:p>
          <a:p>
            <a:r>
              <a:rPr lang="en-US" dirty="0"/>
              <a:t>Benefit of Salmon is probabilistic abundance uncertainty estimation.</a:t>
            </a:r>
          </a:p>
          <a:p>
            <a:pPr lvl="1"/>
            <a:r>
              <a:rPr lang="en-US" dirty="0"/>
              <a:t>Positional biases in coverage</a:t>
            </a:r>
          </a:p>
          <a:p>
            <a:pPr lvl="1"/>
            <a:r>
              <a:rPr lang="en-US" dirty="0"/>
              <a:t>Fragment-level GC bias</a:t>
            </a:r>
          </a:p>
          <a:p>
            <a:pPr lvl="1"/>
            <a:r>
              <a:rPr lang="en-US" dirty="0"/>
              <a:t>Sequence specific biases at 5’ and 3’</a:t>
            </a:r>
          </a:p>
          <a:p>
            <a:pPr lvl="1"/>
            <a:r>
              <a:rPr lang="en-US" dirty="0"/>
              <a:t>Strand-specific protocols </a:t>
            </a:r>
          </a:p>
          <a:p>
            <a:pPr lvl="1"/>
            <a:r>
              <a:rPr lang="en-US" dirty="0"/>
              <a:t>Fragment length distribution</a:t>
            </a:r>
          </a:p>
          <a:p>
            <a:pPr marL="457200" lvl="1" indent="0">
              <a:buNone/>
            </a:pPr>
            <a:endParaRPr lang="en-US" dirty="0"/>
          </a:p>
          <a:p>
            <a:pPr marL="457200" lvl="1" indent="0">
              <a:buNone/>
            </a:pPr>
            <a:endParaRPr lang="en-US" dirty="0"/>
          </a:p>
        </p:txBody>
      </p:sp>
      <p:sp>
        <p:nvSpPr>
          <p:cNvPr id="4" name="TextBox 3"/>
          <p:cNvSpPr txBox="1"/>
          <p:nvPr/>
        </p:nvSpPr>
        <p:spPr>
          <a:xfrm>
            <a:off x="6159246" y="6324632"/>
            <a:ext cx="5692392" cy="369332"/>
          </a:xfrm>
          <a:prstGeom prst="rect">
            <a:avLst/>
          </a:prstGeom>
          <a:noFill/>
        </p:spPr>
        <p:txBody>
          <a:bodyPr wrap="none" rtlCol="0">
            <a:spAutoFit/>
          </a:bodyPr>
          <a:lstStyle/>
          <a:p>
            <a:r>
              <a:rPr lang="en-US" dirty="0" err="1"/>
              <a:t>Dobin</a:t>
            </a:r>
            <a:r>
              <a:rPr lang="en-US" dirty="0"/>
              <a:t> et al. 2012, STAR: ultrafast universal RNA-</a:t>
            </a:r>
            <a:r>
              <a:rPr lang="en-US" dirty="0" err="1"/>
              <a:t>seq</a:t>
            </a:r>
            <a:r>
              <a:rPr lang="en-US" dirty="0"/>
              <a:t> aligner</a:t>
            </a:r>
          </a:p>
        </p:txBody>
      </p:sp>
    </p:spTree>
    <p:extLst>
      <p:ext uri="{BB962C8B-B14F-4D97-AF65-F5344CB8AC3E}">
        <p14:creationId xmlns:p14="http://schemas.microsoft.com/office/powerpoint/2010/main" val="4266277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747C18-4266-B144-81DF-92F45A86E567}"/>
              </a:ext>
            </a:extLst>
          </p:cNvPr>
          <p:cNvPicPr>
            <a:picLocks noGrp="1" noChangeAspect="1"/>
          </p:cNvPicPr>
          <p:nvPr>
            <p:ph idx="1"/>
          </p:nvPr>
        </p:nvPicPr>
        <p:blipFill>
          <a:blip r:embed="rId2"/>
          <a:stretch>
            <a:fillRect/>
          </a:stretch>
        </p:blipFill>
        <p:spPr>
          <a:xfrm>
            <a:off x="2144187" y="1608000"/>
            <a:ext cx="7903627" cy="4351338"/>
          </a:xfrm>
        </p:spPr>
      </p:pic>
      <p:sp>
        <p:nvSpPr>
          <p:cNvPr id="2" name="TextBox 1">
            <a:extLst>
              <a:ext uri="{FF2B5EF4-FFF2-40B4-BE49-F238E27FC236}">
                <a16:creationId xmlns:a16="http://schemas.microsoft.com/office/drawing/2014/main" id="{E1869893-CB43-5848-A6FB-E2BEE1E87069}"/>
              </a:ext>
            </a:extLst>
          </p:cNvPr>
          <p:cNvSpPr txBox="1"/>
          <p:nvPr/>
        </p:nvSpPr>
        <p:spPr>
          <a:xfrm>
            <a:off x="6620719" y="6366200"/>
            <a:ext cx="5426807" cy="646331"/>
          </a:xfrm>
          <a:prstGeom prst="rect">
            <a:avLst/>
          </a:prstGeom>
          <a:noFill/>
        </p:spPr>
        <p:txBody>
          <a:bodyPr wrap="none" rtlCol="0">
            <a:spAutoFit/>
          </a:bodyPr>
          <a:lstStyle/>
          <a:p>
            <a:r>
              <a:rPr lang="en-US" dirty="0"/>
              <a:t>J. </a:t>
            </a:r>
            <a:r>
              <a:rPr lang="en-US" dirty="0" err="1"/>
              <a:t>Neurosci</a:t>
            </a:r>
            <a:r>
              <a:rPr lang="en-US" dirty="0"/>
              <a:t>., September 3, 2014 • 34(36):11929 –11947 </a:t>
            </a:r>
          </a:p>
          <a:p>
            <a:endParaRPr lang="en-US" dirty="0"/>
          </a:p>
        </p:txBody>
      </p:sp>
      <p:sp>
        <p:nvSpPr>
          <p:cNvPr id="3" name="TextBox 2">
            <a:extLst>
              <a:ext uri="{FF2B5EF4-FFF2-40B4-BE49-F238E27FC236}">
                <a16:creationId xmlns:a16="http://schemas.microsoft.com/office/drawing/2014/main" id="{AD8902BD-C190-2541-AF48-95CA459EFBA6}"/>
              </a:ext>
            </a:extLst>
          </p:cNvPr>
          <p:cNvSpPr txBox="1"/>
          <p:nvPr/>
        </p:nvSpPr>
        <p:spPr>
          <a:xfrm>
            <a:off x="2125811" y="527407"/>
            <a:ext cx="7940379" cy="584775"/>
          </a:xfrm>
          <a:prstGeom prst="rect">
            <a:avLst/>
          </a:prstGeom>
          <a:noFill/>
        </p:spPr>
        <p:txBody>
          <a:bodyPr wrap="none" rtlCol="0">
            <a:spAutoFit/>
          </a:bodyPr>
          <a:lstStyle/>
          <a:p>
            <a:r>
              <a:rPr lang="en-US" sz="3200" dirty="0"/>
              <a:t>Step 1: Collect samples of individual cell types.</a:t>
            </a:r>
          </a:p>
        </p:txBody>
      </p:sp>
    </p:spTree>
    <p:extLst>
      <p:ext uri="{BB962C8B-B14F-4D97-AF65-F5344CB8AC3E}">
        <p14:creationId xmlns:p14="http://schemas.microsoft.com/office/powerpoint/2010/main" val="3838654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93031-4B77-1241-A439-95A4E973FA10}"/>
              </a:ext>
            </a:extLst>
          </p:cNvPr>
          <p:cNvSpPr>
            <a:spLocks noGrp="1"/>
          </p:cNvSpPr>
          <p:nvPr>
            <p:ph type="title"/>
          </p:nvPr>
        </p:nvSpPr>
        <p:spPr/>
        <p:txBody>
          <a:bodyPr/>
          <a:lstStyle/>
          <a:p>
            <a:r>
              <a:rPr lang="en-US" dirty="0"/>
              <a:t>Step 2: Sequence them.</a:t>
            </a:r>
          </a:p>
        </p:txBody>
      </p:sp>
      <p:sp>
        <p:nvSpPr>
          <p:cNvPr id="3" name="Content Placeholder 2">
            <a:extLst>
              <a:ext uri="{FF2B5EF4-FFF2-40B4-BE49-F238E27FC236}">
                <a16:creationId xmlns:a16="http://schemas.microsoft.com/office/drawing/2014/main" id="{C1849E6E-8BAF-674F-A1B2-BC5501630AF9}"/>
              </a:ext>
            </a:extLst>
          </p:cNvPr>
          <p:cNvSpPr>
            <a:spLocks noGrp="1"/>
          </p:cNvSpPr>
          <p:nvPr>
            <p:ph idx="1"/>
          </p:nvPr>
        </p:nvSpPr>
        <p:spPr>
          <a:xfrm>
            <a:off x="838200" y="1582491"/>
            <a:ext cx="10515600" cy="5130825"/>
          </a:xfrm>
        </p:spPr>
        <p:txBody>
          <a:bodyPr>
            <a:normAutofit/>
          </a:bodyPr>
          <a:lstStyle/>
          <a:p>
            <a:r>
              <a:rPr lang="en-US" b="1" dirty="0"/>
              <a:t>Collect RNA</a:t>
            </a:r>
          </a:p>
          <a:p>
            <a:pPr lvl="1"/>
            <a:r>
              <a:rPr lang="en-US" dirty="0"/>
              <a:t>Check quality</a:t>
            </a:r>
          </a:p>
          <a:p>
            <a:r>
              <a:rPr lang="en-US" b="1" dirty="0"/>
              <a:t>Prepare sequencing libraries</a:t>
            </a:r>
          </a:p>
          <a:p>
            <a:pPr lvl="1"/>
            <a:r>
              <a:rPr lang="en-US" dirty="0"/>
              <a:t>Check quality</a:t>
            </a:r>
          </a:p>
          <a:p>
            <a:r>
              <a:rPr lang="en-US" b="1" dirty="0"/>
              <a:t>Sequence them</a:t>
            </a:r>
          </a:p>
          <a:p>
            <a:pPr lvl="1"/>
            <a:r>
              <a:rPr lang="en-US" dirty="0"/>
              <a:t>Check quality</a:t>
            </a:r>
          </a:p>
        </p:txBody>
      </p:sp>
    </p:spTree>
    <p:extLst>
      <p:ext uri="{BB962C8B-B14F-4D97-AF65-F5344CB8AC3E}">
        <p14:creationId xmlns:p14="http://schemas.microsoft.com/office/powerpoint/2010/main" val="2152921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93031-4B77-1241-A439-95A4E973FA10}"/>
              </a:ext>
            </a:extLst>
          </p:cNvPr>
          <p:cNvSpPr>
            <a:spLocks noGrp="1"/>
          </p:cNvSpPr>
          <p:nvPr>
            <p:ph type="title"/>
          </p:nvPr>
        </p:nvSpPr>
        <p:spPr/>
        <p:txBody>
          <a:bodyPr/>
          <a:lstStyle/>
          <a:p>
            <a:r>
              <a:rPr lang="en-US" dirty="0"/>
              <a:t>Step 2: Sequence them.</a:t>
            </a:r>
          </a:p>
        </p:txBody>
      </p:sp>
      <p:sp>
        <p:nvSpPr>
          <p:cNvPr id="3" name="Content Placeholder 2">
            <a:extLst>
              <a:ext uri="{FF2B5EF4-FFF2-40B4-BE49-F238E27FC236}">
                <a16:creationId xmlns:a16="http://schemas.microsoft.com/office/drawing/2014/main" id="{C1849E6E-8BAF-674F-A1B2-BC5501630AF9}"/>
              </a:ext>
            </a:extLst>
          </p:cNvPr>
          <p:cNvSpPr>
            <a:spLocks noGrp="1"/>
          </p:cNvSpPr>
          <p:nvPr>
            <p:ph idx="1"/>
          </p:nvPr>
        </p:nvSpPr>
        <p:spPr>
          <a:xfrm>
            <a:off x="838200" y="1582491"/>
            <a:ext cx="10515600" cy="5130825"/>
          </a:xfrm>
        </p:spPr>
        <p:txBody>
          <a:bodyPr>
            <a:normAutofit/>
          </a:bodyPr>
          <a:lstStyle/>
          <a:p>
            <a:r>
              <a:rPr lang="en-US" b="1" dirty="0"/>
              <a:t>Collect RNA</a:t>
            </a:r>
          </a:p>
          <a:p>
            <a:pPr lvl="1"/>
            <a:r>
              <a:rPr lang="en-US" dirty="0"/>
              <a:t>Check quality</a:t>
            </a:r>
          </a:p>
          <a:p>
            <a:r>
              <a:rPr lang="en-US" b="1" dirty="0"/>
              <a:t>Prepare sequencing libraries</a:t>
            </a:r>
          </a:p>
          <a:p>
            <a:pPr lvl="1"/>
            <a:r>
              <a:rPr lang="en-US" dirty="0"/>
              <a:t>Check quality</a:t>
            </a:r>
          </a:p>
          <a:p>
            <a:r>
              <a:rPr lang="en-US" b="1" dirty="0"/>
              <a:t>Sequence them</a:t>
            </a:r>
          </a:p>
          <a:p>
            <a:pPr lvl="1"/>
            <a:r>
              <a:rPr lang="en-US" dirty="0"/>
              <a:t>Check quality</a:t>
            </a:r>
          </a:p>
        </p:txBody>
      </p:sp>
      <p:pic>
        <p:nvPicPr>
          <p:cNvPr id="7" name="Picture 6">
            <a:extLst>
              <a:ext uri="{FF2B5EF4-FFF2-40B4-BE49-F238E27FC236}">
                <a16:creationId xmlns:a16="http://schemas.microsoft.com/office/drawing/2014/main" id="{CBB3BEE8-1352-DD47-AB51-73784E325F78}"/>
              </a:ext>
            </a:extLst>
          </p:cNvPr>
          <p:cNvPicPr>
            <a:picLocks noChangeAspect="1"/>
          </p:cNvPicPr>
          <p:nvPr/>
        </p:nvPicPr>
        <p:blipFill>
          <a:blip r:embed="rId2"/>
          <a:stretch>
            <a:fillRect/>
          </a:stretch>
        </p:blipFill>
        <p:spPr>
          <a:xfrm>
            <a:off x="6840638" y="637175"/>
            <a:ext cx="5092961" cy="4126037"/>
          </a:xfrm>
          <a:prstGeom prst="rect">
            <a:avLst/>
          </a:prstGeom>
          <a:ln>
            <a:solidFill>
              <a:schemeClr val="tx1"/>
            </a:solidFill>
          </a:ln>
        </p:spPr>
      </p:pic>
      <p:sp>
        <p:nvSpPr>
          <p:cNvPr id="4" name="TextBox 3">
            <a:extLst>
              <a:ext uri="{FF2B5EF4-FFF2-40B4-BE49-F238E27FC236}">
                <a16:creationId xmlns:a16="http://schemas.microsoft.com/office/drawing/2014/main" id="{38AD4D23-C3AC-A546-9006-0851A668B3E2}"/>
              </a:ext>
            </a:extLst>
          </p:cNvPr>
          <p:cNvSpPr txBox="1"/>
          <p:nvPr/>
        </p:nvSpPr>
        <p:spPr>
          <a:xfrm>
            <a:off x="694553" y="5197785"/>
            <a:ext cx="10802894" cy="923330"/>
          </a:xfrm>
          <a:prstGeom prst="rect">
            <a:avLst/>
          </a:prstGeom>
          <a:noFill/>
        </p:spPr>
        <p:txBody>
          <a:bodyPr wrap="none" rtlCol="0">
            <a:spAutoFit/>
          </a:bodyPr>
          <a:lstStyle/>
          <a:p>
            <a:r>
              <a:rPr lang="en-US" dirty="0"/>
              <a:t>Breakout link:</a:t>
            </a:r>
          </a:p>
          <a:p>
            <a:r>
              <a:rPr lang="en-US" dirty="0">
                <a:hlinkClick r:id="rId3"/>
              </a:rPr>
              <a:t>https://</a:t>
            </a:r>
            <a:r>
              <a:rPr lang="en-US" dirty="0" err="1">
                <a:hlinkClick r:id="rId3"/>
              </a:rPr>
              <a:t>docs.google.com</a:t>
            </a:r>
            <a:r>
              <a:rPr lang="en-US" dirty="0">
                <a:hlinkClick r:id="rId3"/>
              </a:rPr>
              <a:t>/document/d/1GpEhvTSO126oFkWeNsRgVMwVlfxzrRN8R3EYU0441k0/</a:t>
            </a:r>
            <a:r>
              <a:rPr lang="en-US" dirty="0" err="1">
                <a:hlinkClick r:id="rId3"/>
              </a:rPr>
              <a:t>edit?usp</a:t>
            </a:r>
            <a:r>
              <a:rPr lang="en-US" dirty="0">
                <a:hlinkClick r:id="rId3"/>
              </a:rPr>
              <a:t>=sharing</a:t>
            </a:r>
            <a:endParaRPr lang="en-US" dirty="0"/>
          </a:p>
          <a:p>
            <a:endParaRPr lang="en-US" dirty="0"/>
          </a:p>
        </p:txBody>
      </p:sp>
    </p:spTree>
    <p:extLst>
      <p:ext uri="{BB962C8B-B14F-4D97-AF65-F5344CB8AC3E}">
        <p14:creationId xmlns:p14="http://schemas.microsoft.com/office/powerpoint/2010/main" val="4058401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3387"/>
          </a:xfrm>
        </p:spPr>
        <p:txBody>
          <a:bodyPr>
            <a:normAutofit fontScale="90000"/>
          </a:bodyPr>
          <a:lstStyle/>
          <a:p>
            <a:r>
              <a:rPr lang="en-US" dirty="0"/>
              <a:t>Quality control</a:t>
            </a:r>
          </a:p>
        </p:txBody>
      </p:sp>
      <p:sp>
        <p:nvSpPr>
          <p:cNvPr id="3" name="Content Placeholder 2"/>
          <p:cNvSpPr>
            <a:spLocks noGrp="1"/>
          </p:cNvSpPr>
          <p:nvPr>
            <p:ph idx="1"/>
          </p:nvPr>
        </p:nvSpPr>
        <p:spPr>
          <a:xfrm>
            <a:off x="559837" y="1419390"/>
            <a:ext cx="11215396" cy="4342881"/>
          </a:xfrm>
        </p:spPr>
        <p:txBody>
          <a:bodyPr>
            <a:normAutofit/>
          </a:bodyPr>
          <a:lstStyle/>
          <a:p>
            <a:pPr lvl="1"/>
            <a:r>
              <a:rPr lang="en-US" dirty="0"/>
              <a:t>RNA quality</a:t>
            </a:r>
          </a:p>
          <a:p>
            <a:pPr lvl="2"/>
            <a:r>
              <a:rPr lang="en-US" dirty="0"/>
              <a:t>RNA Integrity Number</a:t>
            </a:r>
          </a:p>
          <a:p>
            <a:pPr lvl="1"/>
            <a:r>
              <a:rPr lang="en-US" dirty="0"/>
              <a:t>Quality of library prep</a:t>
            </a:r>
          </a:p>
          <a:p>
            <a:pPr lvl="2"/>
            <a:r>
              <a:rPr lang="en-US" dirty="0"/>
              <a:t>Are there PCR duplicates?</a:t>
            </a:r>
          </a:p>
          <a:p>
            <a:pPr lvl="1"/>
            <a:r>
              <a:rPr lang="en-US" dirty="0"/>
              <a:t>Sequencing reads</a:t>
            </a:r>
          </a:p>
          <a:p>
            <a:pPr lvl="2"/>
            <a:r>
              <a:rPr lang="en-US" dirty="0"/>
              <a:t>PHRED scores</a:t>
            </a:r>
          </a:p>
          <a:p>
            <a:pPr lvl="2"/>
            <a:r>
              <a:rPr lang="en-US" dirty="0"/>
              <a:t>Percent mapped</a:t>
            </a:r>
          </a:p>
          <a:p>
            <a:r>
              <a:rPr lang="en-US" dirty="0"/>
              <a:t>Mapping technique</a:t>
            </a:r>
          </a:p>
          <a:p>
            <a:r>
              <a:rPr lang="en-US" dirty="0"/>
              <a:t>Quantification technique</a:t>
            </a:r>
          </a:p>
          <a:p>
            <a:r>
              <a:rPr lang="en-US" dirty="0"/>
              <a:t>Statistical inference method</a:t>
            </a:r>
          </a:p>
        </p:txBody>
      </p:sp>
      <p:pic>
        <p:nvPicPr>
          <p:cNvPr id="5" name="Picture 4">
            <a:extLst>
              <a:ext uri="{FF2B5EF4-FFF2-40B4-BE49-F238E27FC236}">
                <a16:creationId xmlns:a16="http://schemas.microsoft.com/office/drawing/2014/main" id="{7C088555-F816-D64E-8738-A7539F776A09}"/>
              </a:ext>
            </a:extLst>
          </p:cNvPr>
          <p:cNvPicPr>
            <a:picLocks noChangeAspect="1"/>
          </p:cNvPicPr>
          <p:nvPr/>
        </p:nvPicPr>
        <p:blipFill>
          <a:blip r:embed="rId2"/>
          <a:stretch>
            <a:fillRect/>
          </a:stretch>
        </p:blipFill>
        <p:spPr>
          <a:xfrm>
            <a:off x="478356" y="2210692"/>
            <a:ext cx="10087038" cy="4146263"/>
          </a:xfrm>
          <a:prstGeom prst="rect">
            <a:avLst/>
          </a:prstGeom>
        </p:spPr>
      </p:pic>
      <p:sp>
        <p:nvSpPr>
          <p:cNvPr id="4" name="TextBox 3">
            <a:extLst>
              <a:ext uri="{FF2B5EF4-FFF2-40B4-BE49-F238E27FC236}">
                <a16:creationId xmlns:a16="http://schemas.microsoft.com/office/drawing/2014/main" id="{297B4B48-2161-9841-9641-DAB520D9326F}"/>
              </a:ext>
            </a:extLst>
          </p:cNvPr>
          <p:cNvSpPr txBox="1"/>
          <p:nvPr/>
        </p:nvSpPr>
        <p:spPr>
          <a:xfrm>
            <a:off x="229246" y="6302067"/>
            <a:ext cx="11553073" cy="307777"/>
          </a:xfrm>
          <a:prstGeom prst="rect">
            <a:avLst/>
          </a:prstGeom>
          <a:noFill/>
        </p:spPr>
        <p:txBody>
          <a:bodyPr wrap="square" rtlCol="0">
            <a:spAutoFit/>
          </a:bodyPr>
          <a:lstStyle/>
          <a:p>
            <a:r>
              <a:rPr lang="en-US" sz="1400" dirty="0">
                <a:hlinkClick r:id="rId3"/>
              </a:rPr>
              <a:t>https://www.agilent.com/en/product/automated-electrophoresis/bioanalyzer-systems/bioanalyzer-rna-kits-reagents/bioanalyzer-rna-analysis-228256</a:t>
            </a:r>
            <a:endParaRPr lang="en-US" sz="1400" dirty="0"/>
          </a:p>
        </p:txBody>
      </p:sp>
    </p:spTree>
    <p:extLst>
      <p:ext uri="{BB962C8B-B14F-4D97-AF65-F5344CB8AC3E}">
        <p14:creationId xmlns:p14="http://schemas.microsoft.com/office/powerpoint/2010/main" val="3545621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Sequencing platform</a:t>
            </a:r>
            <a:br>
              <a:rPr lang="en-US" dirty="0"/>
            </a:br>
            <a:endParaRPr lang="en-US" dirty="0"/>
          </a:p>
        </p:txBody>
      </p:sp>
      <p:sp>
        <p:nvSpPr>
          <p:cNvPr id="3" name="Content Placeholder 2"/>
          <p:cNvSpPr>
            <a:spLocks noGrp="1"/>
          </p:cNvSpPr>
          <p:nvPr>
            <p:ph idx="1"/>
          </p:nvPr>
        </p:nvSpPr>
        <p:spPr/>
        <p:txBody>
          <a:bodyPr>
            <a:normAutofit/>
          </a:bodyPr>
          <a:lstStyle/>
          <a:p>
            <a:pPr marL="457200" lvl="1" indent="0">
              <a:buNone/>
            </a:pPr>
            <a:r>
              <a:rPr lang="en-US" dirty="0"/>
              <a:t>Determined by desired read length</a:t>
            </a:r>
          </a:p>
          <a:p>
            <a:pPr lvl="1"/>
            <a:r>
              <a:rPr lang="en-US" dirty="0"/>
              <a:t>Long reads – PacBio</a:t>
            </a:r>
          </a:p>
          <a:p>
            <a:pPr lvl="1"/>
            <a:r>
              <a:rPr lang="en-US" dirty="0"/>
              <a:t>Short reads – Illumina</a:t>
            </a:r>
          </a:p>
          <a:p>
            <a:pPr lvl="1"/>
            <a:r>
              <a:rPr lang="en-US" dirty="0"/>
              <a:t>Many other platforms out there and they are continuing to evolve</a:t>
            </a:r>
          </a:p>
          <a:p>
            <a:pPr marL="457200" lvl="1" indent="0">
              <a:buNone/>
            </a:pPr>
            <a:endParaRPr lang="en-US" dirty="0"/>
          </a:p>
        </p:txBody>
      </p:sp>
    </p:spTree>
    <p:extLst>
      <p:ext uri="{BB962C8B-B14F-4D97-AF65-F5344CB8AC3E}">
        <p14:creationId xmlns:p14="http://schemas.microsoft.com/office/powerpoint/2010/main" val="1118216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3323-C3EC-1842-BC39-7A94A5CA2B00}"/>
              </a:ext>
            </a:extLst>
          </p:cNvPr>
          <p:cNvSpPr>
            <a:spLocks noGrp="1"/>
          </p:cNvSpPr>
          <p:nvPr>
            <p:ph type="title"/>
          </p:nvPr>
        </p:nvSpPr>
        <p:spPr/>
        <p:txBody>
          <a:bodyPr/>
          <a:lstStyle/>
          <a:p>
            <a:r>
              <a:rPr lang="en-US" dirty="0"/>
              <a:t>Overview of sequencing technology</a:t>
            </a:r>
          </a:p>
        </p:txBody>
      </p:sp>
      <p:sp>
        <p:nvSpPr>
          <p:cNvPr id="8" name="Content Placeholder 7">
            <a:extLst>
              <a:ext uri="{FF2B5EF4-FFF2-40B4-BE49-F238E27FC236}">
                <a16:creationId xmlns:a16="http://schemas.microsoft.com/office/drawing/2014/main" id="{593C1D92-76D4-7842-B8C7-A109E1C95A6D}"/>
              </a:ext>
            </a:extLst>
          </p:cNvPr>
          <p:cNvSpPr>
            <a:spLocks noGrp="1"/>
          </p:cNvSpPr>
          <p:nvPr>
            <p:ph idx="1"/>
          </p:nvPr>
        </p:nvSpPr>
        <p:spPr/>
        <p:txBody>
          <a:bodyPr/>
          <a:lstStyle/>
          <a:p>
            <a:r>
              <a:rPr lang="en-US" dirty="0"/>
              <a:t>Overview of platforms</a:t>
            </a:r>
          </a:p>
          <a:p>
            <a:pPr lvl="1"/>
            <a:r>
              <a:rPr lang="en-US" dirty="0">
                <a:hlinkClick r:id="rId2"/>
              </a:rPr>
              <a:t>https://www.youtube.com/watch?v=jFCD8Q6qSTM&amp;vl=en</a:t>
            </a:r>
            <a:endParaRPr lang="en-US" dirty="0"/>
          </a:p>
          <a:p>
            <a:r>
              <a:rPr lang="en-US" dirty="0"/>
              <a:t>Sequencing by synthesis</a:t>
            </a:r>
          </a:p>
          <a:p>
            <a:pPr lvl="1"/>
            <a:r>
              <a:rPr lang="en-US" dirty="0">
                <a:hlinkClick r:id="rId3"/>
              </a:rPr>
              <a:t>https://www.youtube.com/watch?v=fCd6B5HRaZ8</a:t>
            </a:r>
            <a:endParaRPr lang="en-US" dirty="0"/>
          </a:p>
        </p:txBody>
      </p:sp>
    </p:spTree>
    <p:extLst>
      <p:ext uri="{BB962C8B-B14F-4D97-AF65-F5344CB8AC3E}">
        <p14:creationId xmlns:p14="http://schemas.microsoft.com/office/powerpoint/2010/main" val="21320871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20100</TotalTime>
  <Words>1445</Words>
  <Application>Microsoft Macintosh PowerPoint</Application>
  <PresentationFormat>Widescreen</PresentationFormat>
  <Paragraphs>183</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Profiling cell-specific transcriptomes in the brain: An RNA-seq case study </vt:lpstr>
      <vt:lpstr>PowerPoint Presentation</vt:lpstr>
      <vt:lpstr>PowerPoint Presentation</vt:lpstr>
      <vt:lpstr>PowerPoint Presentation</vt:lpstr>
      <vt:lpstr>Step 2: Sequence them.</vt:lpstr>
      <vt:lpstr>Step 2: Sequence them.</vt:lpstr>
      <vt:lpstr>Quality control</vt:lpstr>
      <vt:lpstr>Sequencing platform </vt:lpstr>
      <vt:lpstr>Overview of sequencing technology</vt:lpstr>
      <vt:lpstr>What are the steps we need to consider?</vt:lpstr>
      <vt:lpstr>Your primary goals of your experiment should guide your experimental design and analysis.</vt:lpstr>
      <vt:lpstr>PowerPoint Presentation</vt:lpstr>
      <vt:lpstr>PowerPoint Presentation</vt:lpstr>
      <vt:lpstr>Using RNAseq for differential expression</vt:lpstr>
      <vt:lpstr>Illumina mRNA sequencing kits, September 2019</vt:lpstr>
      <vt:lpstr>Illumina mRNA sequencing kits, September 2019</vt:lpstr>
      <vt:lpstr>PowerPoint Presentation</vt:lpstr>
      <vt:lpstr>Quality control</vt:lpstr>
      <vt:lpstr>Quality control</vt:lpstr>
      <vt:lpstr>Analysis Decisions</vt:lpstr>
      <vt:lpstr>Step 3: Put sequencing reads in context of genome and transcripts.</vt:lpstr>
      <vt:lpstr>How should we map reads?</vt:lpstr>
      <vt:lpstr>PowerPoint Presentation</vt:lpstr>
      <vt:lpstr>Pipelines for RNA-seq  (geared towards splicing)</vt:lpstr>
      <vt:lpstr>PowerPoint Presentation</vt:lpstr>
      <vt:lpstr>Mapping to the genome</vt:lpstr>
      <vt:lpstr>The variation in the mapping step (at least with a reference genome) seems to have modest effects.</vt:lpstr>
      <vt:lpstr>Mapping to a Genome – Which algorithm?</vt:lpstr>
      <vt:lpstr>Mapping to a transcriptome – Which algorithm?</vt:lpstr>
      <vt:lpstr>Mapping to transcriptome – Which algorithm?</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Methods to Analyze Gene Expression</dc:title>
  <dc:creator>Darby, Miranda</dc:creator>
  <cp:lastModifiedBy>Darby, Miranda</cp:lastModifiedBy>
  <cp:revision>76</cp:revision>
  <cp:lastPrinted>2019-10-29T20:56:33Z</cp:lastPrinted>
  <dcterms:created xsi:type="dcterms:W3CDTF">2018-10-02T19:24:42Z</dcterms:created>
  <dcterms:modified xsi:type="dcterms:W3CDTF">2021-10-26T21:16:15Z</dcterms:modified>
</cp:coreProperties>
</file>